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5" r:id="rId14"/>
    <p:sldId id="270" r:id="rId15"/>
    <p:sldId id="271" r:id="rId16"/>
    <p:sldId id="272" r:id="rId17"/>
    <p:sldId id="273" r:id="rId18"/>
    <p:sldId id="274" r:id="rId19"/>
    <p:sldId id="275" r:id="rId20"/>
    <p:sldId id="276" r:id="rId21"/>
    <p:sldId id="277" r:id="rId22"/>
    <p:sldId id="278" r:id="rId23"/>
    <p:sldId id="279" r:id="rId24"/>
    <p:sldId id="280" r:id="rId25"/>
    <p:sldId id="282" r:id="rId26"/>
  </p:sldIdLst>
  <p:sldSz cx="14630400" cy="8229600"/>
  <p:notesSz cx="8229600" cy="14630400"/>
  <p:embeddedFontLst>
    <p:embeddedFont>
      <p:font typeface="DM Sans" pitchFamily="2" charset="0"/>
      <p:regular r:id="rId28"/>
      <p:bold r:id="rId29"/>
      <p:italic r:id="rId30"/>
      <p:boldItalic r:id="rId31"/>
    </p:embeddedFont>
    <p:embeddedFont>
      <p:font typeface="Lato" panose="020F0502020204030203" pitchFamily="34" charset="0"/>
      <p:regular r:id="rId32"/>
      <p:bold r:id="rId33"/>
      <p:italic r:id="rId34"/>
      <p:boldItalic r:id="rId35"/>
    </p:embeddedFont>
    <p:embeddedFont>
      <p:font typeface="Lato Bold" panose="020F0502020204030203" pitchFamily="34" charset="0"/>
      <p:bold r:id="rId36"/>
    </p:embeddedFont>
    <p:embeddedFont>
      <p:font typeface="Libre Baskerville" panose="02000000000000000000" pitchFamily="2" charset="0"/>
      <p:regular r:id="rId37"/>
      <p:bold r:id="rId38"/>
      <p: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324642-D09E-0DB5-78A4-5097ADFC7BBD}" v="132" dt="2025-07-10T13:36:28.7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468"/>
    <p:restoredTop sz="94599"/>
  </p:normalViewPr>
  <p:slideViewPr>
    <p:cSldViewPr snapToGrid="0">
      <p:cViewPr varScale="1">
        <p:scale>
          <a:sx n="83" d="100"/>
          <a:sy n="83" d="100"/>
        </p:scale>
        <p:origin x="240"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720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4621A-3D8C-A3A8-010B-927FE1796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691934-7905-EF72-530F-AD29230A07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11A133-9396-E035-9BCC-44BE78D06F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7E68C12-F29E-8BBE-544D-BA5C4AEB8F7D}"/>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739026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E9DAF-1FF1-6796-D6E0-880C1204C7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E0C349-EAAA-1A29-BD6A-ED0BFE1688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1B3F0D-02CF-9083-2745-C23443B05ED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7EC05CD-DAFC-59FA-D2D4-E6979032C2FF}"/>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042519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68A72-E877-E87B-2537-ED9D53E6BB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FF6E47-13AF-5D3E-A8A1-88C5494368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A4A29F-49F9-4292-7034-B1B50C183C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734D6B-036B-3336-8404-82403CB708C9}"/>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087165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6167-99AE-9ED2-711C-0811EDF6AA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D1A7E3-BE22-D7E6-358F-DD9045824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D031FD-D9FE-834F-8EE1-A5F005C442C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7427AF-3EC5-6D68-44BB-D5ADC7E4F2E1}"/>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994266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82560"/>
            <a:ext cx="7556421" cy="1417558"/>
          </a:xfrm>
          <a:prstGeom prst="rect">
            <a:avLst/>
          </a:prstGeom>
          <a:noFill/>
          <a:ln/>
        </p:spPr>
        <p:txBody>
          <a:bodyPr wrap="square" lIns="0" tIns="0" rIns="0" bIns="0" rtlCol="0" anchor="t"/>
          <a:lstStyle/>
          <a:p>
            <a:pPr marL="0" indent="0" algn="l">
              <a:lnSpc>
                <a:spcPts val="5550"/>
              </a:lnSpc>
              <a:buNone/>
            </a:pPr>
            <a:r>
              <a:rPr lang="en-US" sz="4450">
                <a:solidFill>
                  <a:srgbClr val="5C4E3D"/>
                </a:solidFill>
                <a:latin typeface="Libre Baskerville"/>
                <a:ea typeface="Libre Baskerville" pitchFamily="34" charset="-122"/>
                <a:cs typeface="Libre Baskerville" pitchFamily="34" charset="-120"/>
              </a:rPr>
              <a:t>Gold Trade in Africa: A Data Science Study</a:t>
            </a:r>
            <a:endParaRPr lang="en-US" sz="4450"/>
          </a:p>
        </p:txBody>
      </p:sp>
      <p:sp>
        <p:nvSpPr>
          <p:cNvPr id="4" name="Text 1"/>
          <p:cNvSpPr/>
          <p:nvPr/>
        </p:nvSpPr>
        <p:spPr>
          <a:xfrm>
            <a:off x="6280190" y="4140279"/>
            <a:ext cx="7556421" cy="1088708"/>
          </a:xfrm>
          <a:prstGeom prst="rect">
            <a:avLst/>
          </a:prstGeom>
          <a:noFill/>
          <a:ln/>
        </p:spPr>
        <p:txBody>
          <a:bodyPr wrap="square" lIns="0" tIns="0" rIns="0" bIns="0" rtlCol="0" anchor="t"/>
          <a:lstStyle/>
          <a:p>
            <a:pPr marL="0" indent="0" algn="l">
              <a:lnSpc>
                <a:spcPts val="2850"/>
              </a:lnSpc>
              <a:buNone/>
            </a:pPr>
            <a:r>
              <a:rPr lang="en-US" sz="1750">
                <a:solidFill>
                  <a:srgbClr val="454240"/>
                </a:solidFill>
                <a:latin typeface="DM Sans" pitchFamily="34" charset="0"/>
                <a:ea typeface="DM Sans" pitchFamily="34" charset="-122"/>
                <a:cs typeface="DM Sans" pitchFamily="34" charset="-120"/>
              </a:rPr>
              <a:t>A comprehensive analysis of gold trade dynamics between Burkina Faso, South Africa, and global partners from 2018-2024, with a focus on HS Code 7108 Series data.</a:t>
            </a:r>
            <a:endParaRPr lang="en-US" sz="1750"/>
          </a:p>
        </p:txBody>
      </p:sp>
      <p:sp>
        <p:nvSpPr>
          <p:cNvPr id="5" name="Text 2"/>
          <p:cNvSpPr/>
          <p:nvPr/>
        </p:nvSpPr>
        <p:spPr>
          <a:xfrm>
            <a:off x="6280190" y="5484138"/>
            <a:ext cx="7556421" cy="362903"/>
          </a:xfrm>
          <a:prstGeom prst="rect">
            <a:avLst/>
          </a:prstGeom>
          <a:noFill/>
          <a:ln/>
        </p:spPr>
        <p:txBody>
          <a:bodyPr wrap="none" lIns="0" tIns="0" rIns="0" bIns="0" rtlCol="0" anchor="t"/>
          <a:lstStyle/>
          <a:p>
            <a:pPr marL="0" indent="0" algn="l">
              <a:lnSpc>
                <a:spcPts val="2850"/>
              </a:lnSpc>
              <a:buNone/>
            </a:pPr>
            <a:endParaRPr lang="en-US" sz="1750">
              <a:solidFill>
                <a:srgbClr val="454240"/>
              </a:solidFill>
              <a:latin typeface="DM Sans"/>
            </a:endParaRPr>
          </a:p>
        </p:txBody>
      </p:sp>
      <p:pic>
        <p:nvPicPr>
          <p:cNvPr id="7" name="Picture 6">
            <a:extLst>
              <a:ext uri="{FF2B5EF4-FFF2-40B4-BE49-F238E27FC236}">
                <a16:creationId xmlns:a16="http://schemas.microsoft.com/office/drawing/2014/main" id="{2867BFE2-1260-4CFE-C6AE-1F220D67CD13}"/>
              </a:ext>
            </a:extLst>
          </p:cNvPr>
          <p:cNvPicPr>
            <a:picLocks noChangeAspect="1"/>
          </p:cNvPicPr>
          <p:nvPr/>
        </p:nvPicPr>
        <p:blipFill>
          <a:blip r:embed="rId4"/>
          <a:stretch>
            <a:fillRect/>
          </a:stretch>
        </p:blipFill>
        <p:spPr>
          <a:xfrm>
            <a:off x="12037291" y="7034028"/>
            <a:ext cx="2593109" cy="1128777"/>
          </a:xfrm>
          <a:prstGeom prst="rect">
            <a:avLst/>
          </a:prstGeom>
        </p:spPr>
      </p:pic>
      <p:sp>
        <p:nvSpPr>
          <p:cNvPr id="6" name="TextBox 5">
            <a:extLst>
              <a:ext uri="{FF2B5EF4-FFF2-40B4-BE49-F238E27FC236}">
                <a16:creationId xmlns:a16="http://schemas.microsoft.com/office/drawing/2014/main" id="{972A8464-94A4-7732-5D40-A8801E11BFC2}"/>
              </a:ext>
            </a:extLst>
          </p:cNvPr>
          <p:cNvSpPr txBox="1"/>
          <p:nvPr/>
        </p:nvSpPr>
        <p:spPr>
          <a:xfrm>
            <a:off x="6250287" y="6901732"/>
            <a:ext cx="275030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Submitted to:</a:t>
            </a:r>
            <a:br>
              <a:rPr lang="en-US" dirty="0">
                <a:ea typeface="Calibri"/>
                <a:cs typeface="Calibri"/>
              </a:rPr>
            </a:br>
            <a:r>
              <a:rPr lang="en-US" dirty="0">
                <a:ea typeface="Calibri"/>
                <a:cs typeface="Calibri"/>
              </a:rPr>
              <a:t>Dr. Sami Ur Rahman</a:t>
            </a:r>
            <a:br>
              <a:rPr lang="en-US" dirty="0"/>
            </a:br>
            <a:r>
              <a:rPr lang="en-US" dirty="0">
                <a:ea typeface="+mn-lt"/>
                <a:cs typeface="+mn-lt"/>
              </a:rPr>
              <a:t>Mr. Ebby George Varghese </a:t>
            </a:r>
            <a:endParaRPr lang="en-US" dirty="0">
              <a:ea typeface="Calibri"/>
              <a:cs typeface="Calibri"/>
            </a:endParaRPr>
          </a:p>
        </p:txBody>
      </p:sp>
      <p:sp>
        <p:nvSpPr>
          <p:cNvPr id="9" name="TextBox 8">
            <a:extLst>
              <a:ext uri="{FF2B5EF4-FFF2-40B4-BE49-F238E27FC236}">
                <a16:creationId xmlns:a16="http://schemas.microsoft.com/office/drawing/2014/main" id="{38856FFC-FFF2-3908-661B-69CED8853707}"/>
              </a:ext>
            </a:extLst>
          </p:cNvPr>
          <p:cNvSpPr txBox="1"/>
          <p:nvPr/>
        </p:nvSpPr>
        <p:spPr>
          <a:xfrm>
            <a:off x="11089324" y="6901731"/>
            <a:ext cx="275030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Submitted by:</a:t>
            </a:r>
          </a:p>
          <a:p>
            <a:r>
              <a:rPr lang="en-US" dirty="0">
                <a:ea typeface="Calibri"/>
                <a:cs typeface="Calibri"/>
              </a:rPr>
              <a:t>Data Science B: Group 8</a:t>
            </a:r>
            <a:br>
              <a:rPr lang="en-US" dirty="0">
                <a:ea typeface="Calibri"/>
                <a:cs typeface="Calibri"/>
              </a:rPr>
            </a:br>
            <a:endParaRPr lang="en-US">
              <a:ea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9316B-661D-0E81-A38E-521A0343AA5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73338C7-15FF-91E2-125E-43C79FC35C28}"/>
              </a:ext>
            </a:extLst>
          </p:cNvPr>
          <p:cNvSpPr/>
          <p:nvPr/>
        </p:nvSpPr>
        <p:spPr>
          <a:xfrm>
            <a:off x="711279" y="560308"/>
            <a:ext cx="9138523" cy="634960"/>
          </a:xfrm>
          <a:prstGeom prst="rect">
            <a:avLst/>
          </a:prstGeom>
          <a:noFill/>
          <a:ln/>
        </p:spPr>
        <p:txBody>
          <a:bodyPr wrap="none" lIns="0" tIns="0" rIns="0" bIns="0" rtlCol="0" anchor="t"/>
          <a:lstStyle/>
          <a:p>
            <a:pPr marL="0" indent="0" algn="l">
              <a:lnSpc>
                <a:spcPts val="5000"/>
              </a:lnSpc>
              <a:buNone/>
            </a:pPr>
            <a:r>
              <a:rPr lang="en-US" sz="4000">
                <a:solidFill>
                  <a:srgbClr val="5C4E3D"/>
                </a:solidFill>
                <a:latin typeface="Libre Baskerville" pitchFamily="34" charset="0"/>
                <a:ea typeface="Libre Baskerville" pitchFamily="34" charset="-122"/>
                <a:cs typeface="Libre Baskerville" pitchFamily="34" charset="-120"/>
              </a:rPr>
              <a:t> Trend Analysis of Burkina Faso</a:t>
            </a:r>
            <a:endParaRPr lang="en-US" sz="4000"/>
          </a:p>
        </p:txBody>
      </p:sp>
      <p:sp>
        <p:nvSpPr>
          <p:cNvPr id="3" name="Shape 1">
            <a:extLst>
              <a:ext uri="{FF2B5EF4-FFF2-40B4-BE49-F238E27FC236}">
                <a16:creationId xmlns:a16="http://schemas.microsoft.com/office/drawing/2014/main" id="{0B93E774-D614-488D-0BDD-BC8CF3461E9A}"/>
              </a:ext>
            </a:extLst>
          </p:cNvPr>
          <p:cNvSpPr/>
          <p:nvPr/>
        </p:nvSpPr>
        <p:spPr>
          <a:xfrm>
            <a:off x="7303770" y="1601629"/>
            <a:ext cx="22860" cy="6067663"/>
          </a:xfrm>
          <a:prstGeom prst="roundRect">
            <a:avLst>
              <a:gd name="adj" fmla="val 373402"/>
            </a:avLst>
          </a:prstGeom>
          <a:solidFill>
            <a:srgbClr val="DDD3BA"/>
          </a:solidFill>
          <a:ln/>
        </p:spPr>
        <p:txBody>
          <a:bodyPr/>
          <a:lstStyle/>
          <a:p>
            <a:endParaRPr lang="en-IN"/>
          </a:p>
        </p:txBody>
      </p:sp>
      <p:sp>
        <p:nvSpPr>
          <p:cNvPr id="4" name="Shape 2">
            <a:extLst>
              <a:ext uri="{FF2B5EF4-FFF2-40B4-BE49-F238E27FC236}">
                <a16:creationId xmlns:a16="http://schemas.microsoft.com/office/drawing/2014/main" id="{FF03F06F-89B0-6D60-908A-D71E69441C24}"/>
              </a:ext>
            </a:extLst>
          </p:cNvPr>
          <p:cNvSpPr/>
          <p:nvPr/>
        </p:nvSpPr>
        <p:spPr>
          <a:xfrm>
            <a:off x="6499860" y="1818799"/>
            <a:ext cx="609600" cy="22860"/>
          </a:xfrm>
          <a:prstGeom prst="roundRect">
            <a:avLst>
              <a:gd name="adj" fmla="val 373402"/>
            </a:avLst>
          </a:prstGeom>
          <a:solidFill>
            <a:srgbClr val="DDD3BA"/>
          </a:solidFill>
          <a:ln/>
        </p:spPr>
        <p:txBody>
          <a:bodyPr/>
          <a:lstStyle/>
          <a:p>
            <a:endParaRPr lang="en-IN"/>
          </a:p>
        </p:txBody>
      </p:sp>
      <p:sp>
        <p:nvSpPr>
          <p:cNvPr id="5" name="Shape 3">
            <a:extLst>
              <a:ext uri="{FF2B5EF4-FFF2-40B4-BE49-F238E27FC236}">
                <a16:creationId xmlns:a16="http://schemas.microsoft.com/office/drawing/2014/main" id="{FB8EC6BE-D339-321A-852D-0CB1FFAF5677}"/>
              </a:ext>
            </a:extLst>
          </p:cNvPr>
          <p:cNvSpPr/>
          <p:nvPr/>
        </p:nvSpPr>
        <p:spPr>
          <a:xfrm>
            <a:off x="7086600" y="1601629"/>
            <a:ext cx="457200" cy="457200"/>
          </a:xfrm>
          <a:prstGeom prst="roundRect">
            <a:avLst>
              <a:gd name="adj" fmla="val 18670"/>
            </a:avLst>
          </a:prstGeom>
          <a:solidFill>
            <a:srgbClr val="F7EDD4"/>
          </a:solidFill>
          <a:ln w="7620">
            <a:solidFill>
              <a:srgbClr val="DDD3BA"/>
            </a:solidFill>
            <a:prstDash val="solid"/>
          </a:ln>
        </p:spPr>
        <p:txBody>
          <a:bodyPr/>
          <a:lstStyle/>
          <a:p>
            <a:endParaRPr lang="en-IN"/>
          </a:p>
        </p:txBody>
      </p:sp>
      <p:sp>
        <p:nvSpPr>
          <p:cNvPr id="6" name="Text 4">
            <a:extLst>
              <a:ext uri="{FF2B5EF4-FFF2-40B4-BE49-F238E27FC236}">
                <a16:creationId xmlns:a16="http://schemas.microsoft.com/office/drawing/2014/main" id="{5FB92516-01C6-FAA6-2876-BDACB3D49BDB}"/>
              </a:ext>
            </a:extLst>
          </p:cNvPr>
          <p:cNvSpPr/>
          <p:nvPr/>
        </p:nvSpPr>
        <p:spPr>
          <a:xfrm>
            <a:off x="7162800" y="1639729"/>
            <a:ext cx="304800" cy="381000"/>
          </a:xfrm>
          <a:prstGeom prst="rect">
            <a:avLst/>
          </a:prstGeom>
          <a:noFill/>
          <a:ln/>
        </p:spPr>
        <p:txBody>
          <a:bodyPr wrap="none" lIns="0" tIns="0" rIns="0" bIns="0" rtlCol="0" anchor="t"/>
          <a:lstStyle/>
          <a:p>
            <a:pPr marL="0" indent="0" algn="ctr">
              <a:lnSpc>
                <a:spcPts val="2400"/>
              </a:lnSpc>
              <a:buNone/>
            </a:pPr>
            <a:r>
              <a:rPr lang="en-US" sz="2400">
                <a:solidFill>
                  <a:srgbClr val="454240"/>
                </a:solidFill>
                <a:latin typeface="Libre Baskerville" pitchFamily="34" charset="0"/>
                <a:ea typeface="Libre Baskerville" pitchFamily="34" charset="-122"/>
                <a:cs typeface="Libre Baskerville" pitchFamily="34" charset="-120"/>
              </a:rPr>
              <a:t>1</a:t>
            </a:r>
            <a:endParaRPr lang="en-US" sz="2400"/>
          </a:p>
        </p:txBody>
      </p:sp>
      <p:sp>
        <p:nvSpPr>
          <p:cNvPr id="7" name="Text 5">
            <a:extLst>
              <a:ext uri="{FF2B5EF4-FFF2-40B4-BE49-F238E27FC236}">
                <a16:creationId xmlns:a16="http://schemas.microsoft.com/office/drawing/2014/main" id="{57113837-B3DE-B332-F534-3CE829F90346}"/>
              </a:ext>
            </a:extLst>
          </p:cNvPr>
          <p:cNvSpPr/>
          <p:nvPr/>
        </p:nvSpPr>
        <p:spPr>
          <a:xfrm>
            <a:off x="3758684" y="1671399"/>
            <a:ext cx="2540437" cy="317540"/>
          </a:xfrm>
          <a:prstGeom prst="rect">
            <a:avLst/>
          </a:prstGeom>
          <a:noFill/>
          <a:ln/>
        </p:spPr>
        <p:txBody>
          <a:bodyPr wrap="none" lIns="0" tIns="0" rIns="0" bIns="0" rtlCol="0" anchor="t"/>
          <a:lstStyle/>
          <a:p>
            <a:pPr marL="0" indent="0" algn="r">
              <a:lnSpc>
                <a:spcPts val="2500"/>
              </a:lnSpc>
              <a:buNone/>
            </a:pPr>
            <a:r>
              <a:rPr lang="en-US" sz="2000">
                <a:solidFill>
                  <a:srgbClr val="454240"/>
                </a:solidFill>
                <a:latin typeface="Libre Baskerville" pitchFamily="34" charset="0"/>
                <a:ea typeface="Libre Baskerville" pitchFamily="34" charset="-122"/>
                <a:cs typeface="Libre Baskerville" pitchFamily="34" charset="-120"/>
              </a:rPr>
              <a:t>Q1 2020</a:t>
            </a:r>
            <a:endParaRPr lang="en-US" sz="2000"/>
          </a:p>
        </p:txBody>
      </p:sp>
      <p:sp>
        <p:nvSpPr>
          <p:cNvPr id="8" name="Text 6">
            <a:extLst>
              <a:ext uri="{FF2B5EF4-FFF2-40B4-BE49-F238E27FC236}">
                <a16:creationId xmlns:a16="http://schemas.microsoft.com/office/drawing/2014/main" id="{29719A51-86FF-D1F2-DB6F-FC528B835F91}"/>
              </a:ext>
            </a:extLst>
          </p:cNvPr>
          <p:cNvSpPr/>
          <p:nvPr/>
        </p:nvSpPr>
        <p:spPr>
          <a:xfrm>
            <a:off x="711279" y="2110859"/>
            <a:ext cx="5587841" cy="650319"/>
          </a:xfrm>
          <a:prstGeom prst="rect">
            <a:avLst/>
          </a:prstGeom>
          <a:noFill/>
          <a:ln/>
        </p:spPr>
        <p:txBody>
          <a:bodyPr wrap="square" lIns="0" tIns="0" rIns="0" bIns="0" rtlCol="0" anchor="t"/>
          <a:lstStyle/>
          <a:p>
            <a:pPr marL="0" indent="0" algn="r">
              <a:lnSpc>
                <a:spcPts val="2550"/>
              </a:lnSpc>
              <a:buNone/>
            </a:pPr>
            <a:r>
              <a:rPr lang="en-US" sz="1600">
                <a:solidFill>
                  <a:srgbClr val="454240"/>
                </a:solidFill>
                <a:latin typeface="DM Sans" pitchFamily="34" charset="0"/>
                <a:ea typeface="DM Sans" pitchFamily="34" charset="-122"/>
                <a:cs typeface="DM Sans" pitchFamily="34" charset="-120"/>
              </a:rPr>
              <a:t>Sharp decline in exports as COVID-19 disrupts global supply chains and mining operations</a:t>
            </a:r>
            <a:endParaRPr lang="en-US" sz="1600"/>
          </a:p>
        </p:txBody>
      </p:sp>
      <p:sp>
        <p:nvSpPr>
          <p:cNvPr id="9" name="Shape 7">
            <a:extLst>
              <a:ext uri="{FF2B5EF4-FFF2-40B4-BE49-F238E27FC236}">
                <a16:creationId xmlns:a16="http://schemas.microsoft.com/office/drawing/2014/main" id="{4A7BC21D-CE21-4EC4-46E0-85B06739BD90}"/>
              </a:ext>
            </a:extLst>
          </p:cNvPr>
          <p:cNvSpPr/>
          <p:nvPr/>
        </p:nvSpPr>
        <p:spPr>
          <a:xfrm>
            <a:off x="7520940" y="3037999"/>
            <a:ext cx="609600" cy="22860"/>
          </a:xfrm>
          <a:prstGeom prst="roundRect">
            <a:avLst>
              <a:gd name="adj" fmla="val 373402"/>
            </a:avLst>
          </a:prstGeom>
          <a:solidFill>
            <a:srgbClr val="DDD3BA"/>
          </a:solidFill>
          <a:ln/>
        </p:spPr>
        <p:txBody>
          <a:bodyPr/>
          <a:lstStyle/>
          <a:p>
            <a:endParaRPr lang="en-IN"/>
          </a:p>
        </p:txBody>
      </p:sp>
      <p:sp>
        <p:nvSpPr>
          <p:cNvPr id="10" name="Shape 8">
            <a:extLst>
              <a:ext uri="{FF2B5EF4-FFF2-40B4-BE49-F238E27FC236}">
                <a16:creationId xmlns:a16="http://schemas.microsoft.com/office/drawing/2014/main" id="{8E84F1A4-DD57-221F-2761-B9ED3654A343}"/>
              </a:ext>
            </a:extLst>
          </p:cNvPr>
          <p:cNvSpPr/>
          <p:nvPr/>
        </p:nvSpPr>
        <p:spPr>
          <a:xfrm>
            <a:off x="7086600" y="2820829"/>
            <a:ext cx="457200" cy="457200"/>
          </a:xfrm>
          <a:prstGeom prst="roundRect">
            <a:avLst>
              <a:gd name="adj" fmla="val 18670"/>
            </a:avLst>
          </a:prstGeom>
          <a:solidFill>
            <a:srgbClr val="F7EDD4"/>
          </a:solidFill>
          <a:ln w="7620">
            <a:solidFill>
              <a:srgbClr val="DDD3BA"/>
            </a:solidFill>
            <a:prstDash val="solid"/>
          </a:ln>
        </p:spPr>
        <p:txBody>
          <a:bodyPr/>
          <a:lstStyle/>
          <a:p>
            <a:endParaRPr lang="en-IN"/>
          </a:p>
        </p:txBody>
      </p:sp>
      <p:sp>
        <p:nvSpPr>
          <p:cNvPr id="11" name="Text 9">
            <a:extLst>
              <a:ext uri="{FF2B5EF4-FFF2-40B4-BE49-F238E27FC236}">
                <a16:creationId xmlns:a16="http://schemas.microsoft.com/office/drawing/2014/main" id="{4F6FF0AB-53BA-9D8E-10A8-15B2910A5996}"/>
              </a:ext>
            </a:extLst>
          </p:cNvPr>
          <p:cNvSpPr/>
          <p:nvPr/>
        </p:nvSpPr>
        <p:spPr>
          <a:xfrm>
            <a:off x="7162800" y="2858929"/>
            <a:ext cx="304800" cy="381000"/>
          </a:xfrm>
          <a:prstGeom prst="rect">
            <a:avLst/>
          </a:prstGeom>
          <a:noFill/>
          <a:ln/>
        </p:spPr>
        <p:txBody>
          <a:bodyPr wrap="none" lIns="0" tIns="0" rIns="0" bIns="0" rtlCol="0" anchor="t"/>
          <a:lstStyle/>
          <a:p>
            <a:pPr marL="0" indent="0" algn="ctr">
              <a:lnSpc>
                <a:spcPts val="2400"/>
              </a:lnSpc>
              <a:buNone/>
            </a:pPr>
            <a:r>
              <a:rPr lang="en-US" sz="2400">
                <a:solidFill>
                  <a:srgbClr val="454240"/>
                </a:solidFill>
                <a:latin typeface="Libre Baskerville" pitchFamily="34" charset="0"/>
                <a:ea typeface="Libre Baskerville" pitchFamily="34" charset="-122"/>
                <a:cs typeface="Libre Baskerville" pitchFamily="34" charset="-120"/>
              </a:rPr>
              <a:t>2</a:t>
            </a:r>
            <a:endParaRPr lang="en-US" sz="2400"/>
          </a:p>
        </p:txBody>
      </p:sp>
      <p:sp>
        <p:nvSpPr>
          <p:cNvPr id="12" name="Text 10">
            <a:extLst>
              <a:ext uri="{FF2B5EF4-FFF2-40B4-BE49-F238E27FC236}">
                <a16:creationId xmlns:a16="http://schemas.microsoft.com/office/drawing/2014/main" id="{5BF5ABBD-54CC-0E93-5678-AE87EEA2F93D}"/>
              </a:ext>
            </a:extLst>
          </p:cNvPr>
          <p:cNvSpPr/>
          <p:nvPr/>
        </p:nvSpPr>
        <p:spPr>
          <a:xfrm>
            <a:off x="8331279" y="2890599"/>
            <a:ext cx="2540437" cy="317540"/>
          </a:xfrm>
          <a:prstGeom prst="rect">
            <a:avLst/>
          </a:prstGeom>
          <a:noFill/>
          <a:ln/>
        </p:spPr>
        <p:txBody>
          <a:bodyPr wrap="none" lIns="0" tIns="0" rIns="0" bIns="0" rtlCol="0" anchor="t"/>
          <a:lstStyle/>
          <a:p>
            <a:pPr marL="0" indent="0" algn="l">
              <a:lnSpc>
                <a:spcPts val="2500"/>
              </a:lnSpc>
              <a:buNone/>
            </a:pPr>
            <a:r>
              <a:rPr lang="en-US" sz="2000">
                <a:solidFill>
                  <a:srgbClr val="454240"/>
                </a:solidFill>
                <a:latin typeface="Libre Baskerville" pitchFamily="34" charset="0"/>
                <a:ea typeface="Libre Baskerville" pitchFamily="34" charset="-122"/>
                <a:cs typeface="Libre Baskerville" pitchFamily="34" charset="-120"/>
              </a:rPr>
              <a:t>Q3-Q4 2020</a:t>
            </a:r>
            <a:endParaRPr lang="en-US" sz="2000"/>
          </a:p>
        </p:txBody>
      </p:sp>
      <p:sp>
        <p:nvSpPr>
          <p:cNvPr id="13" name="Text 11">
            <a:extLst>
              <a:ext uri="{FF2B5EF4-FFF2-40B4-BE49-F238E27FC236}">
                <a16:creationId xmlns:a16="http://schemas.microsoft.com/office/drawing/2014/main" id="{BB143126-2D7D-86CC-5CC4-BF74B244B487}"/>
              </a:ext>
            </a:extLst>
          </p:cNvPr>
          <p:cNvSpPr/>
          <p:nvPr/>
        </p:nvSpPr>
        <p:spPr>
          <a:xfrm>
            <a:off x="8331279" y="3330059"/>
            <a:ext cx="5587841" cy="650319"/>
          </a:xfrm>
          <a:prstGeom prst="rect">
            <a:avLst/>
          </a:prstGeom>
          <a:noFill/>
          <a:ln/>
        </p:spPr>
        <p:txBody>
          <a:bodyPr wrap="square" lIns="0" tIns="0" rIns="0" bIns="0" rtlCol="0" anchor="t"/>
          <a:lstStyle/>
          <a:p>
            <a:pPr marL="0" indent="0" algn="l">
              <a:lnSpc>
                <a:spcPts val="2550"/>
              </a:lnSpc>
              <a:buNone/>
            </a:pPr>
            <a:r>
              <a:rPr lang="en-US" sz="1600">
                <a:solidFill>
                  <a:srgbClr val="454240"/>
                </a:solidFill>
                <a:latin typeface="DM Sans" pitchFamily="34" charset="0"/>
                <a:ea typeface="DM Sans" pitchFamily="34" charset="-122"/>
                <a:cs typeface="DM Sans" pitchFamily="34" charset="-120"/>
              </a:rPr>
              <a:t>Gradual recovery begins as mining operations adapt to pandemic protocols</a:t>
            </a:r>
            <a:endParaRPr lang="en-US" sz="1600"/>
          </a:p>
        </p:txBody>
      </p:sp>
      <p:sp>
        <p:nvSpPr>
          <p:cNvPr id="14" name="Shape 12">
            <a:extLst>
              <a:ext uri="{FF2B5EF4-FFF2-40B4-BE49-F238E27FC236}">
                <a16:creationId xmlns:a16="http://schemas.microsoft.com/office/drawing/2014/main" id="{BC25CBED-5331-1E0E-F392-52B00ADFEAE4}"/>
              </a:ext>
            </a:extLst>
          </p:cNvPr>
          <p:cNvSpPr/>
          <p:nvPr/>
        </p:nvSpPr>
        <p:spPr>
          <a:xfrm>
            <a:off x="6499860" y="4088963"/>
            <a:ext cx="609600" cy="22860"/>
          </a:xfrm>
          <a:prstGeom prst="roundRect">
            <a:avLst>
              <a:gd name="adj" fmla="val 373402"/>
            </a:avLst>
          </a:prstGeom>
          <a:solidFill>
            <a:srgbClr val="DDD3BA"/>
          </a:solidFill>
          <a:ln/>
        </p:spPr>
        <p:txBody>
          <a:bodyPr/>
          <a:lstStyle/>
          <a:p>
            <a:endParaRPr lang="en-IN"/>
          </a:p>
        </p:txBody>
      </p:sp>
      <p:sp>
        <p:nvSpPr>
          <p:cNvPr id="15" name="Shape 13">
            <a:extLst>
              <a:ext uri="{FF2B5EF4-FFF2-40B4-BE49-F238E27FC236}">
                <a16:creationId xmlns:a16="http://schemas.microsoft.com/office/drawing/2014/main" id="{7DC65B2E-62DE-A222-E813-12892CBE2BFE}"/>
              </a:ext>
            </a:extLst>
          </p:cNvPr>
          <p:cNvSpPr/>
          <p:nvPr/>
        </p:nvSpPr>
        <p:spPr>
          <a:xfrm>
            <a:off x="7086600" y="3871793"/>
            <a:ext cx="457200" cy="457200"/>
          </a:xfrm>
          <a:prstGeom prst="roundRect">
            <a:avLst>
              <a:gd name="adj" fmla="val 18670"/>
            </a:avLst>
          </a:prstGeom>
          <a:solidFill>
            <a:srgbClr val="F7EDD4"/>
          </a:solidFill>
          <a:ln w="7620">
            <a:solidFill>
              <a:srgbClr val="DDD3BA"/>
            </a:solidFill>
            <a:prstDash val="solid"/>
          </a:ln>
        </p:spPr>
        <p:txBody>
          <a:bodyPr/>
          <a:lstStyle/>
          <a:p>
            <a:endParaRPr lang="en-IN"/>
          </a:p>
        </p:txBody>
      </p:sp>
      <p:sp>
        <p:nvSpPr>
          <p:cNvPr id="16" name="Text 14">
            <a:extLst>
              <a:ext uri="{FF2B5EF4-FFF2-40B4-BE49-F238E27FC236}">
                <a16:creationId xmlns:a16="http://schemas.microsoft.com/office/drawing/2014/main" id="{A797B102-ACB6-1965-220A-4673F48C561E}"/>
              </a:ext>
            </a:extLst>
          </p:cNvPr>
          <p:cNvSpPr/>
          <p:nvPr/>
        </p:nvSpPr>
        <p:spPr>
          <a:xfrm>
            <a:off x="7162800" y="3909893"/>
            <a:ext cx="304800" cy="381000"/>
          </a:xfrm>
          <a:prstGeom prst="rect">
            <a:avLst/>
          </a:prstGeom>
          <a:noFill/>
          <a:ln/>
        </p:spPr>
        <p:txBody>
          <a:bodyPr wrap="none" lIns="0" tIns="0" rIns="0" bIns="0" rtlCol="0" anchor="t"/>
          <a:lstStyle/>
          <a:p>
            <a:pPr marL="0" indent="0" algn="ctr">
              <a:lnSpc>
                <a:spcPts val="2400"/>
              </a:lnSpc>
              <a:buNone/>
            </a:pPr>
            <a:r>
              <a:rPr lang="en-US" sz="2400">
                <a:solidFill>
                  <a:srgbClr val="454240"/>
                </a:solidFill>
                <a:latin typeface="Libre Baskerville" pitchFamily="34" charset="0"/>
                <a:ea typeface="Libre Baskerville" pitchFamily="34" charset="-122"/>
                <a:cs typeface="Libre Baskerville" pitchFamily="34" charset="-120"/>
              </a:rPr>
              <a:t>3</a:t>
            </a:r>
            <a:endParaRPr lang="en-US" sz="2400"/>
          </a:p>
        </p:txBody>
      </p:sp>
      <p:sp>
        <p:nvSpPr>
          <p:cNvPr id="17" name="Text 15">
            <a:extLst>
              <a:ext uri="{FF2B5EF4-FFF2-40B4-BE49-F238E27FC236}">
                <a16:creationId xmlns:a16="http://schemas.microsoft.com/office/drawing/2014/main" id="{9EA24433-3304-6AE7-2072-07C0C670C981}"/>
              </a:ext>
            </a:extLst>
          </p:cNvPr>
          <p:cNvSpPr/>
          <p:nvPr/>
        </p:nvSpPr>
        <p:spPr>
          <a:xfrm>
            <a:off x="3758684" y="3941564"/>
            <a:ext cx="2540437" cy="317540"/>
          </a:xfrm>
          <a:prstGeom prst="rect">
            <a:avLst/>
          </a:prstGeom>
          <a:noFill/>
          <a:ln/>
        </p:spPr>
        <p:txBody>
          <a:bodyPr wrap="none" lIns="0" tIns="0" rIns="0" bIns="0" rtlCol="0" anchor="t"/>
          <a:lstStyle/>
          <a:p>
            <a:pPr marL="0" indent="0" algn="r">
              <a:lnSpc>
                <a:spcPts val="2500"/>
              </a:lnSpc>
              <a:buNone/>
            </a:pPr>
            <a:r>
              <a:rPr lang="en-US" sz="2000">
                <a:solidFill>
                  <a:srgbClr val="454240"/>
                </a:solidFill>
                <a:latin typeface="Libre Baskerville" pitchFamily="34" charset="0"/>
                <a:ea typeface="Libre Baskerville" pitchFamily="34" charset="-122"/>
                <a:cs typeface="Libre Baskerville" pitchFamily="34" charset="-120"/>
              </a:rPr>
              <a:t>Q2 2021</a:t>
            </a:r>
            <a:endParaRPr lang="en-US" sz="2000"/>
          </a:p>
        </p:txBody>
      </p:sp>
      <p:sp>
        <p:nvSpPr>
          <p:cNvPr id="18" name="Text 16">
            <a:extLst>
              <a:ext uri="{FF2B5EF4-FFF2-40B4-BE49-F238E27FC236}">
                <a16:creationId xmlns:a16="http://schemas.microsoft.com/office/drawing/2014/main" id="{6B89FD47-5D7F-3EF7-540D-A570EAC92EF8}"/>
              </a:ext>
            </a:extLst>
          </p:cNvPr>
          <p:cNvSpPr/>
          <p:nvPr/>
        </p:nvSpPr>
        <p:spPr>
          <a:xfrm>
            <a:off x="711279" y="4381024"/>
            <a:ext cx="5587841" cy="650319"/>
          </a:xfrm>
          <a:prstGeom prst="rect">
            <a:avLst/>
          </a:prstGeom>
          <a:noFill/>
          <a:ln/>
        </p:spPr>
        <p:txBody>
          <a:bodyPr wrap="square" lIns="0" tIns="0" rIns="0" bIns="0" rtlCol="0" anchor="t"/>
          <a:lstStyle/>
          <a:p>
            <a:pPr marL="0" indent="0" algn="r">
              <a:lnSpc>
                <a:spcPts val="2550"/>
              </a:lnSpc>
              <a:buNone/>
            </a:pPr>
            <a:r>
              <a:rPr lang="en-US" sz="1600">
                <a:solidFill>
                  <a:srgbClr val="454240"/>
                </a:solidFill>
                <a:latin typeface="DM Sans" pitchFamily="34" charset="0"/>
                <a:ea typeface="DM Sans" pitchFamily="34" charset="-122"/>
                <a:cs typeface="DM Sans" pitchFamily="34" charset="-120"/>
              </a:rPr>
              <a:t>Strong rebound exceeding pre-pandemic levels as gold prices surge amid economic uncertainty</a:t>
            </a:r>
            <a:endParaRPr lang="en-US" sz="1600"/>
          </a:p>
        </p:txBody>
      </p:sp>
      <p:sp>
        <p:nvSpPr>
          <p:cNvPr id="19" name="Shape 17">
            <a:extLst>
              <a:ext uri="{FF2B5EF4-FFF2-40B4-BE49-F238E27FC236}">
                <a16:creationId xmlns:a16="http://schemas.microsoft.com/office/drawing/2014/main" id="{6DDDF96E-C36F-6847-52E0-2C8732787B46}"/>
              </a:ext>
            </a:extLst>
          </p:cNvPr>
          <p:cNvSpPr/>
          <p:nvPr/>
        </p:nvSpPr>
        <p:spPr>
          <a:xfrm>
            <a:off x="7520940" y="5139928"/>
            <a:ext cx="609600" cy="22860"/>
          </a:xfrm>
          <a:prstGeom prst="roundRect">
            <a:avLst>
              <a:gd name="adj" fmla="val 373402"/>
            </a:avLst>
          </a:prstGeom>
          <a:solidFill>
            <a:srgbClr val="DDD3BA"/>
          </a:solidFill>
          <a:ln/>
        </p:spPr>
        <p:txBody>
          <a:bodyPr/>
          <a:lstStyle/>
          <a:p>
            <a:endParaRPr lang="en-IN"/>
          </a:p>
        </p:txBody>
      </p:sp>
      <p:sp>
        <p:nvSpPr>
          <p:cNvPr id="20" name="Shape 18">
            <a:extLst>
              <a:ext uri="{FF2B5EF4-FFF2-40B4-BE49-F238E27FC236}">
                <a16:creationId xmlns:a16="http://schemas.microsoft.com/office/drawing/2014/main" id="{2776E6A2-C3BD-8091-A00C-E8726F301D72}"/>
              </a:ext>
            </a:extLst>
          </p:cNvPr>
          <p:cNvSpPr/>
          <p:nvPr/>
        </p:nvSpPr>
        <p:spPr>
          <a:xfrm>
            <a:off x="7086600" y="4922758"/>
            <a:ext cx="457200" cy="457200"/>
          </a:xfrm>
          <a:prstGeom prst="roundRect">
            <a:avLst>
              <a:gd name="adj" fmla="val 18670"/>
            </a:avLst>
          </a:prstGeom>
          <a:solidFill>
            <a:srgbClr val="F7EDD4"/>
          </a:solidFill>
          <a:ln w="7620">
            <a:solidFill>
              <a:srgbClr val="DDD3BA"/>
            </a:solidFill>
            <a:prstDash val="solid"/>
          </a:ln>
        </p:spPr>
        <p:txBody>
          <a:bodyPr/>
          <a:lstStyle/>
          <a:p>
            <a:endParaRPr lang="en-IN"/>
          </a:p>
        </p:txBody>
      </p:sp>
      <p:sp>
        <p:nvSpPr>
          <p:cNvPr id="21" name="Text 19">
            <a:extLst>
              <a:ext uri="{FF2B5EF4-FFF2-40B4-BE49-F238E27FC236}">
                <a16:creationId xmlns:a16="http://schemas.microsoft.com/office/drawing/2014/main" id="{DD2C6E68-E59E-6696-4F99-093545A45403}"/>
              </a:ext>
            </a:extLst>
          </p:cNvPr>
          <p:cNvSpPr/>
          <p:nvPr/>
        </p:nvSpPr>
        <p:spPr>
          <a:xfrm>
            <a:off x="7162800" y="4960858"/>
            <a:ext cx="304800" cy="381000"/>
          </a:xfrm>
          <a:prstGeom prst="rect">
            <a:avLst/>
          </a:prstGeom>
          <a:noFill/>
          <a:ln/>
        </p:spPr>
        <p:txBody>
          <a:bodyPr wrap="none" lIns="0" tIns="0" rIns="0" bIns="0" rtlCol="0" anchor="t"/>
          <a:lstStyle/>
          <a:p>
            <a:pPr marL="0" indent="0" algn="ctr">
              <a:lnSpc>
                <a:spcPts val="2400"/>
              </a:lnSpc>
              <a:buNone/>
            </a:pPr>
            <a:r>
              <a:rPr lang="en-US" sz="2400">
                <a:solidFill>
                  <a:srgbClr val="454240"/>
                </a:solidFill>
                <a:latin typeface="Libre Baskerville" pitchFamily="34" charset="0"/>
                <a:ea typeface="Libre Baskerville" pitchFamily="34" charset="-122"/>
                <a:cs typeface="Libre Baskerville" pitchFamily="34" charset="-120"/>
              </a:rPr>
              <a:t>4</a:t>
            </a:r>
            <a:endParaRPr lang="en-US" sz="2400"/>
          </a:p>
        </p:txBody>
      </p:sp>
      <p:sp>
        <p:nvSpPr>
          <p:cNvPr id="22" name="Text 20">
            <a:extLst>
              <a:ext uri="{FF2B5EF4-FFF2-40B4-BE49-F238E27FC236}">
                <a16:creationId xmlns:a16="http://schemas.microsoft.com/office/drawing/2014/main" id="{85721B27-76D1-7DC7-BE86-17C89A678EEA}"/>
              </a:ext>
            </a:extLst>
          </p:cNvPr>
          <p:cNvSpPr/>
          <p:nvPr/>
        </p:nvSpPr>
        <p:spPr>
          <a:xfrm>
            <a:off x="8331279" y="4992529"/>
            <a:ext cx="2540437" cy="317540"/>
          </a:xfrm>
          <a:prstGeom prst="rect">
            <a:avLst/>
          </a:prstGeom>
          <a:noFill/>
          <a:ln/>
        </p:spPr>
        <p:txBody>
          <a:bodyPr wrap="none" lIns="0" tIns="0" rIns="0" bIns="0" rtlCol="0" anchor="t"/>
          <a:lstStyle/>
          <a:p>
            <a:pPr marL="0" indent="0" algn="l">
              <a:lnSpc>
                <a:spcPts val="2500"/>
              </a:lnSpc>
              <a:buNone/>
            </a:pPr>
            <a:r>
              <a:rPr lang="en-US" sz="2000">
                <a:solidFill>
                  <a:srgbClr val="454240"/>
                </a:solidFill>
                <a:latin typeface="Libre Baskerville" pitchFamily="34" charset="0"/>
                <a:ea typeface="Libre Baskerville" pitchFamily="34" charset="-122"/>
                <a:cs typeface="Libre Baskerville" pitchFamily="34" charset="-120"/>
              </a:rPr>
              <a:t>Q1 2022</a:t>
            </a:r>
            <a:endParaRPr lang="en-US" sz="2000"/>
          </a:p>
        </p:txBody>
      </p:sp>
      <p:sp>
        <p:nvSpPr>
          <p:cNvPr id="23" name="Text 21">
            <a:extLst>
              <a:ext uri="{FF2B5EF4-FFF2-40B4-BE49-F238E27FC236}">
                <a16:creationId xmlns:a16="http://schemas.microsoft.com/office/drawing/2014/main" id="{680C0D5E-13B6-E078-379C-4AD4E02F9DCB}"/>
              </a:ext>
            </a:extLst>
          </p:cNvPr>
          <p:cNvSpPr/>
          <p:nvPr/>
        </p:nvSpPr>
        <p:spPr>
          <a:xfrm>
            <a:off x="8331279" y="5431988"/>
            <a:ext cx="5587841" cy="650319"/>
          </a:xfrm>
          <a:prstGeom prst="rect">
            <a:avLst/>
          </a:prstGeom>
          <a:noFill/>
          <a:ln/>
        </p:spPr>
        <p:txBody>
          <a:bodyPr wrap="square" lIns="0" tIns="0" rIns="0" bIns="0" rtlCol="0" anchor="t"/>
          <a:lstStyle/>
          <a:p>
            <a:pPr marL="0" indent="0" algn="l">
              <a:lnSpc>
                <a:spcPts val="2550"/>
              </a:lnSpc>
              <a:buNone/>
            </a:pPr>
            <a:r>
              <a:rPr lang="en-US" sz="1600">
                <a:solidFill>
                  <a:srgbClr val="454240"/>
                </a:solidFill>
                <a:latin typeface="DM Sans" pitchFamily="34" charset="0"/>
                <a:ea typeface="DM Sans" pitchFamily="34" charset="-122"/>
                <a:cs typeface="DM Sans" pitchFamily="34" charset="-120"/>
              </a:rPr>
              <a:t>Peak export volumes coincide with geopolitical tensions and inflation concerns</a:t>
            </a:r>
            <a:endParaRPr lang="en-US" sz="1600"/>
          </a:p>
        </p:txBody>
      </p:sp>
      <p:sp>
        <p:nvSpPr>
          <p:cNvPr id="24" name="Shape 22">
            <a:extLst>
              <a:ext uri="{FF2B5EF4-FFF2-40B4-BE49-F238E27FC236}">
                <a16:creationId xmlns:a16="http://schemas.microsoft.com/office/drawing/2014/main" id="{C2921F27-D129-3811-ABC3-1715D81D6604}"/>
              </a:ext>
            </a:extLst>
          </p:cNvPr>
          <p:cNvSpPr/>
          <p:nvPr/>
        </p:nvSpPr>
        <p:spPr>
          <a:xfrm>
            <a:off x="6499860" y="6190893"/>
            <a:ext cx="609600" cy="22860"/>
          </a:xfrm>
          <a:prstGeom prst="roundRect">
            <a:avLst>
              <a:gd name="adj" fmla="val 373402"/>
            </a:avLst>
          </a:prstGeom>
          <a:solidFill>
            <a:srgbClr val="DDD3BA"/>
          </a:solidFill>
          <a:ln/>
        </p:spPr>
        <p:txBody>
          <a:bodyPr/>
          <a:lstStyle/>
          <a:p>
            <a:endParaRPr lang="en-IN"/>
          </a:p>
        </p:txBody>
      </p:sp>
      <p:sp>
        <p:nvSpPr>
          <p:cNvPr id="25" name="Shape 23">
            <a:extLst>
              <a:ext uri="{FF2B5EF4-FFF2-40B4-BE49-F238E27FC236}">
                <a16:creationId xmlns:a16="http://schemas.microsoft.com/office/drawing/2014/main" id="{8F2FEE4F-AB5C-2C5A-7A1F-8B86910E0F8E}"/>
              </a:ext>
            </a:extLst>
          </p:cNvPr>
          <p:cNvSpPr/>
          <p:nvPr/>
        </p:nvSpPr>
        <p:spPr>
          <a:xfrm>
            <a:off x="7086600" y="5973723"/>
            <a:ext cx="457200" cy="457200"/>
          </a:xfrm>
          <a:prstGeom prst="roundRect">
            <a:avLst>
              <a:gd name="adj" fmla="val 18670"/>
            </a:avLst>
          </a:prstGeom>
          <a:solidFill>
            <a:srgbClr val="F7EDD4"/>
          </a:solidFill>
          <a:ln w="7620">
            <a:solidFill>
              <a:srgbClr val="DDD3BA"/>
            </a:solidFill>
            <a:prstDash val="solid"/>
          </a:ln>
        </p:spPr>
        <p:txBody>
          <a:bodyPr/>
          <a:lstStyle/>
          <a:p>
            <a:endParaRPr lang="en-IN"/>
          </a:p>
        </p:txBody>
      </p:sp>
      <p:sp>
        <p:nvSpPr>
          <p:cNvPr id="26" name="Text 24">
            <a:extLst>
              <a:ext uri="{FF2B5EF4-FFF2-40B4-BE49-F238E27FC236}">
                <a16:creationId xmlns:a16="http://schemas.microsoft.com/office/drawing/2014/main" id="{3093D781-5463-E4B2-5E22-2EA99C2AC11E}"/>
              </a:ext>
            </a:extLst>
          </p:cNvPr>
          <p:cNvSpPr/>
          <p:nvPr/>
        </p:nvSpPr>
        <p:spPr>
          <a:xfrm>
            <a:off x="7162800" y="6011823"/>
            <a:ext cx="304800" cy="381000"/>
          </a:xfrm>
          <a:prstGeom prst="rect">
            <a:avLst/>
          </a:prstGeom>
          <a:noFill/>
          <a:ln/>
        </p:spPr>
        <p:txBody>
          <a:bodyPr wrap="none" lIns="0" tIns="0" rIns="0" bIns="0" rtlCol="0" anchor="t"/>
          <a:lstStyle/>
          <a:p>
            <a:pPr marL="0" indent="0" algn="ctr">
              <a:lnSpc>
                <a:spcPts val="2400"/>
              </a:lnSpc>
              <a:buNone/>
            </a:pPr>
            <a:r>
              <a:rPr lang="en-US" sz="2400">
                <a:solidFill>
                  <a:srgbClr val="454240"/>
                </a:solidFill>
                <a:latin typeface="Libre Baskerville" pitchFamily="34" charset="0"/>
                <a:ea typeface="Libre Baskerville" pitchFamily="34" charset="-122"/>
                <a:cs typeface="Libre Baskerville" pitchFamily="34" charset="-120"/>
              </a:rPr>
              <a:t>5</a:t>
            </a:r>
            <a:endParaRPr lang="en-US" sz="2400"/>
          </a:p>
        </p:txBody>
      </p:sp>
      <p:sp>
        <p:nvSpPr>
          <p:cNvPr id="27" name="Text 25">
            <a:extLst>
              <a:ext uri="{FF2B5EF4-FFF2-40B4-BE49-F238E27FC236}">
                <a16:creationId xmlns:a16="http://schemas.microsoft.com/office/drawing/2014/main" id="{9FA8EDF6-F596-AB0C-7B40-FB61848DFBFF}"/>
              </a:ext>
            </a:extLst>
          </p:cNvPr>
          <p:cNvSpPr/>
          <p:nvPr/>
        </p:nvSpPr>
        <p:spPr>
          <a:xfrm>
            <a:off x="3758684" y="6043493"/>
            <a:ext cx="2540437" cy="317540"/>
          </a:xfrm>
          <a:prstGeom prst="rect">
            <a:avLst/>
          </a:prstGeom>
          <a:noFill/>
          <a:ln/>
        </p:spPr>
        <p:txBody>
          <a:bodyPr wrap="none" lIns="0" tIns="0" rIns="0" bIns="0" rtlCol="0" anchor="t"/>
          <a:lstStyle/>
          <a:p>
            <a:pPr marL="0" indent="0" algn="r">
              <a:lnSpc>
                <a:spcPts val="2500"/>
              </a:lnSpc>
              <a:buNone/>
            </a:pPr>
            <a:r>
              <a:rPr lang="en-US" sz="2000">
                <a:solidFill>
                  <a:srgbClr val="454240"/>
                </a:solidFill>
                <a:latin typeface="Libre Baskerville" pitchFamily="34" charset="0"/>
                <a:ea typeface="Libre Baskerville" pitchFamily="34" charset="-122"/>
                <a:cs typeface="Libre Baskerville" pitchFamily="34" charset="-120"/>
              </a:rPr>
              <a:t>Q3 2022-2024</a:t>
            </a:r>
            <a:endParaRPr lang="en-US" sz="2000"/>
          </a:p>
        </p:txBody>
      </p:sp>
      <p:sp>
        <p:nvSpPr>
          <p:cNvPr id="28" name="Text 26">
            <a:extLst>
              <a:ext uri="{FF2B5EF4-FFF2-40B4-BE49-F238E27FC236}">
                <a16:creationId xmlns:a16="http://schemas.microsoft.com/office/drawing/2014/main" id="{C62B89F1-93D0-0B8A-5238-EE425F0023BD}"/>
              </a:ext>
            </a:extLst>
          </p:cNvPr>
          <p:cNvSpPr/>
          <p:nvPr/>
        </p:nvSpPr>
        <p:spPr>
          <a:xfrm>
            <a:off x="711279" y="6482953"/>
            <a:ext cx="5587841" cy="650319"/>
          </a:xfrm>
          <a:prstGeom prst="rect">
            <a:avLst/>
          </a:prstGeom>
          <a:noFill/>
          <a:ln/>
        </p:spPr>
        <p:txBody>
          <a:bodyPr wrap="square" lIns="0" tIns="0" rIns="0" bIns="0" rtlCol="0" anchor="t"/>
          <a:lstStyle/>
          <a:p>
            <a:pPr marL="0" indent="0" algn="r">
              <a:lnSpc>
                <a:spcPts val="2550"/>
              </a:lnSpc>
              <a:buNone/>
            </a:pPr>
            <a:r>
              <a:rPr lang="en-US" sz="1600">
                <a:solidFill>
                  <a:srgbClr val="454240"/>
                </a:solidFill>
                <a:latin typeface="DM Sans" pitchFamily="34" charset="0"/>
                <a:ea typeface="DM Sans" pitchFamily="34" charset="-122"/>
                <a:cs typeface="DM Sans" pitchFamily="34" charset="-120"/>
              </a:rPr>
              <a:t>Gradual normalization with seasonal patterns becoming more pronounced</a:t>
            </a:r>
            <a:endParaRPr lang="en-US" sz="1600"/>
          </a:p>
        </p:txBody>
      </p:sp>
      <p:pic>
        <p:nvPicPr>
          <p:cNvPr id="2050" name="Picture 2">
            <a:extLst>
              <a:ext uri="{FF2B5EF4-FFF2-40B4-BE49-F238E27FC236}">
                <a16:creationId xmlns:a16="http://schemas.microsoft.com/office/drawing/2014/main" id="{0145B9E3-65E1-51C1-E2D8-E5F1D653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190" y="1304924"/>
            <a:ext cx="12703930" cy="644891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7B9AAE96-7667-A586-6D1F-69F0FD0D069D}"/>
              </a:ext>
            </a:extLst>
          </p:cNvPr>
          <p:cNvPicPr>
            <a:picLocks noChangeAspect="1"/>
          </p:cNvPicPr>
          <p:nvPr/>
        </p:nvPicPr>
        <p:blipFill>
          <a:blip r:embed="rId4"/>
          <a:stretch>
            <a:fillRect/>
          </a:stretch>
        </p:blipFill>
        <p:spPr>
          <a:xfrm>
            <a:off x="12888884" y="7561115"/>
            <a:ext cx="1741516" cy="660183"/>
          </a:xfrm>
          <a:prstGeom prst="rect">
            <a:avLst/>
          </a:prstGeom>
        </p:spPr>
      </p:pic>
    </p:spTree>
    <p:extLst>
      <p:ext uri="{BB962C8B-B14F-4D97-AF65-F5344CB8AC3E}">
        <p14:creationId xmlns:p14="http://schemas.microsoft.com/office/powerpoint/2010/main" val="2277548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56281-57A2-E770-4A72-B04BEB12B84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8EE6B6B-9535-A682-C8A1-42BD2BCC6206}"/>
              </a:ext>
            </a:extLst>
          </p:cNvPr>
          <p:cNvSpPr/>
          <p:nvPr/>
        </p:nvSpPr>
        <p:spPr>
          <a:xfrm>
            <a:off x="711279" y="560308"/>
            <a:ext cx="9138523" cy="634960"/>
          </a:xfrm>
          <a:prstGeom prst="rect">
            <a:avLst/>
          </a:prstGeom>
          <a:noFill/>
          <a:ln/>
        </p:spPr>
        <p:txBody>
          <a:bodyPr wrap="none" lIns="0" tIns="0" rIns="0" bIns="0" rtlCol="0" anchor="t"/>
          <a:lstStyle/>
          <a:p>
            <a:pPr marL="0" indent="0" algn="l">
              <a:lnSpc>
                <a:spcPts val="5000"/>
              </a:lnSpc>
              <a:buNone/>
            </a:pPr>
            <a:r>
              <a:rPr lang="en-US" sz="4000">
                <a:solidFill>
                  <a:srgbClr val="5C4E3D"/>
                </a:solidFill>
                <a:latin typeface="Libre Baskerville" pitchFamily="34" charset="0"/>
                <a:ea typeface="Libre Baskerville" pitchFamily="34" charset="-122"/>
                <a:cs typeface="Libre Baskerville" pitchFamily="34" charset="-120"/>
              </a:rPr>
              <a:t>Trend Analysis of South Africa</a:t>
            </a:r>
            <a:endParaRPr lang="en-US" sz="4000"/>
          </a:p>
        </p:txBody>
      </p:sp>
      <p:sp>
        <p:nvSpPr>
          <p:cNvPr id="3" name="Shape 1">
            <a:extLst>
              <a:ext uri="{FF2B5EF4-FFF2-40B4-BE49-F238E27FC236}">
                <a16:creationId xmlns:a16="http://schemas.microsoft.com/office/drawing/2014/main" id="{8858373D-26CD-1C35-0944-1C3A17CED662}"/>
              </a:ext>
            </a:extLst>
          </p:cNvPr>
          <p:cNvSpPr/>
          <p:nvPr/>
        </p:nvSpPr>
        <p:spPr>
          <a:xfrm>
            <a:off x="7303770" y="1601629"/>
            <a:ext cx="22860" cy="6067663"/>
          </a:xfrm>
          <a:prstGeom prst="roundRect">
            <a:avLst>
              <a:gd name="adj" fmla="val 373402"/>
            </a:avLst>
          </a:prstGeom>
          <a:solidFill>
            <a:srgbClr val="DDD3BA"/>
          </a:solidFill>
          <a:ln/>
        </p:spPr>
        <p:txBody>
          <a:bodyPr/>
          <a:lstStyle/>
          <a:p>
            <a:endParaRPr lang="en-IN"/>
          </a:p>
        </p:txBody>
      </p:sp>
      <p:sp>
        <p:nvSpPr>
          <p:cNvPr id="4" name="Shape 2">
            <a:extLst>
              <a:ext uri="{FF2B5EF4-FFF2-40B4-BE49-F238E27FC236}">
                <a16:creationId xmlns:a16="http://schemas.microsoft.com/office/drawing/2014/main" id="{1FB0EFB9-1A62-F790-5BAC-AB9AC2440484}"/>
              </a:ext>
            </a:extLst>
          </p:cNvPr>
          <p:cNvSpPr/>
          <p:nvPr/>
        </p:nvSpPr>
        <p:spPr>
          <a:xfrm>
            <a:off x="6499860" y="1818799"/>
            <a:ext cx="609600" cy="22860"/>
          </a:xfrm>
          <a:prstGeom prst="roundRect">
            <a:avLst>
              <a:gd name="adj" fmla="val 373402"/>
            </a:avLst>
          </a:prstGeom>
          <a:solidFill>
            <a:srgbClr val="DDD3BA"/>
          </a:solidFill>
          <a:ln/>
        </p:spPr>
        <p:txBody>
          <a:bodyPr/>
          <a:lstStyle/>
          <a:p>
            <a:endParaRPr lang="en-IN"/>
          </a:p>
        </p:txBody>
      </p:sp>
      <p:sp>
        <p:nvSpPr>
          <p:cNvPr id="5" name="Shape 3">
            <a:extLst>
              <a:ext uri="{FF2B5EF4-FFF2-40B4-BE49-F238E27FC236}">
                <a16:creationId xmlns:a16="http://schemas.microsoft.com/office/drawing/2014/main" id="{1A72E40E-3672-A692-6AB9-09C92A131824}"/>
              </a:ext>
            </a:extLst>
          </p:cNvPr>
          <p:cNvSpPr/>
          <p:nvPr/>
        </p:nvSpPr>
        <p:spPr>
          <a:xfrm>
            <a:off x="7086600" y="1601629"/>
            <a:ext cx="457200" cy="457200"/>
          </a:xfrm>
          <a:prstGeom prst="roundRect">
            <a:avLst>
              <a:gd name="adj" fmla="val 18670"/>
            </a:avLst>
          </a:prstGeom>
          <a:solidFill>
            <a:srgbClr val="F7EDD4"/>
          </a:solidFill>
          <a:ln w="7620">
            <a:solidFill>
              <a:srgbClr val="DDD3BA"/>
            </a:solidFill>
            <a:prstDash val="solid"/>
          </a:ln>
        </p:spPr>
        <p:txBody>
          <a:bodyPr/>
          <a:lstStyle/>
          <a:p>
            <a:endParaRPr lang="en-IN"/>
          </a:p>
        </p:txBody>
      </p:sp>
      <p:sp>
        <p:nvSpPr>
          <p:cNvPr id="6" name="Text 4">
            <a:extLst>
              <a:ext uri="{FF2B5EF4-FFF2-40B4-BE49-F238E27FC236}">
                <a16:creationId xmlns:a16="http://schemas.microsoft.com/office/drawing/2014/main" id="{4C598540-C38D-B24F-4E57-C5C9E88ED7D8}"/>
              </a:ext>
            </a:extLst>
          </p:cNvPr>
          <p:cNvSpPr/>
          <p:nvPr/>
        </p:nvSpPr>
        <p:spPr>
          <a:xfrm>
            <a:off x="7162800" y="1639729"/>
            <a:ext cx="304800" cy="381000"/>
          </a:xfrm>
          <a:prstGeom prst="rect">
            <a:avLst/>
          </a:prstGeom>
          <a:noFill/>
          <a:ln/>
        </p:spPr>
        <p:txBody>
          <a:bodyPr wrap="none" lIns="0" tIns="0" rIns="0" bIns="0" rtlCol="0" anchor="t"/>
          <a:lstStyle/>
          <a:p>
            <a:pPr marL="0" indent="0" algn="ctr">
              <a:lnSpc>
                <a:spcPts val="2400"/>
              </a:lnSpc>
              <a:buNone/>
            </a:pPr>
            <a:r>
              <a:rPr lang="en-US" sz="2400">
                <a:solidFill>
                  <a:srgbClr val="454240"/>
                </a:solidFill>
                <a:latin typeface="Libre Baskerville" pitchFamily="34" charset="0"/>
                <a:ea typeface="Libre Baskerville" pitchFamily="34" charset="-122"/>
                <a:cs typeface="Libre Baskerville" pitchFamily="34" charset="-120"/>
              </a:rPr>
              <a:t>1</a:t>
            </a:r>
            <a:endParaRPr lang="en-US" sz="2400"/>
          </a:p>
        </p:txBody>
      </p:sp>
      <p:sp>
        <p:nvSpPr>
          <p:cNvPr id="7" name="Text 5">
            <a:extLst>
              <a:ext uri="{FF2B5EF4-FFF2-40B4-BE49-F238E27FC236}">
                <a16:creationId xmlns:a16="http://schemas.microsoft.com/office/drawing/2014/main" id="{84DE95DF-9385-B3EA-42F5-DDC4B0A13E7D}"/>
              </a:ext>
            </a:extLst>
          </p:cNvPr>
          <p:cNvSpPr/>
          <p:nvPr/>
        </p:nvSpPr>
        <p:spPr>
          <a:xfrm>
            <a:off x="3758684" y="1671399"/>
            <a:ext cx="2540437" cy="317540"/>
          </a:xfrm>
          <a:prstGeom prst="rect">
            <a:avLst/>
          </a:prstGeom>
          <a:noFill/>
          <a:ln/>
        </p:spPr>
        <p:txBody>
          <a:bodyPr wrap="none" lIns="0" tIns="0" rIns="0" bIns="0" rtlCol="0" anchor="t"/>
          <a:lstStyle/>
          <a:p>
            <a:pPr marL="0" indent="0" algn="r">
              <a:lnSpc>
                <a:spcPts val="2500"/>
              </a:lnSpc>
              <a:buNone/>
            </a:pPr>
            <a:r>
              <a:rPr lang="en-US" sz="2000">
                <a:solidFill>
                  <a:srgbClr val="454240"/>
                </a:solidFill>
                <a:latin typeface="Libre Baskerville" pitchFamily="34" charset="0"/>
                <a:ea typeface="Libre Baskerville" pitchFamily="34" charset="-122"/>
                <a:cs typeface="Libre Baskerville" pitchFamily="34" charset="-120"/>
              </a:rPr>
              <a:t>Q1 2020</a:t>
            </a:r>
            <a:endParaRPr lang="en-US" sz="2000"/>
          </a:p>
        </p:txBody>
      </p:sp>
      <p:sp>
        <p:nvSpPr>
          <p:cNvPr id="8" name="Text 6">
            <a:extLst>
              <a:ext uri="{FF2B5EF4-FFF2-40B4-BE49-F238E27FC236}">
                <a16:creationId xmlns:a16="http://schemas.microsoft.com/office/drawing/2014/main" id="{B4F97FD5-8517-7ADD-D205-547337CB9E28}"/>
              </a:ext>
            </a:extLst>
          </p:cNvPr>
          <p:cNvSpPr/>
          <p:nvPr/>
        </p:nvSpPr>
        <p:spPr>
          <a:xfrm>
            <a:off x="711279" y="2110859"/>
            <a:ext cx="5587841" cy="650319"/>
          </a:xfrm>
          <a:prstGeom prst="rect">
            <a:avLst/>
          </a:prstGeom>
          <a:noFill/>
          <a:ln/>
        </p:spPr>
        <p:txBody>
          <a:bodyPr wrap="square" lIns="0" tIns="0" rIns="0" bIns="0" rtlCol="0" anchor="t"/>
          <a:lstStyle/>
          <a:p>
            <a:pPr marL="0" indent="0" algn="r">
              <a:lnSpc>
                <a:spcPts val="2550"/>
              </a:lnSpc>
              <a:buNone/>
            </a:pPr>
            <a:r>
              <a:rPr lang="en-US" sz="1600">
                <a:solidFill>
                  <a:srgbClr val="454240"/>
                </a:solidFill>
                <a:latin typeface="DM Sans" pitchFamily="34" charset="0"/>
                <a:ea typeface="DM Sans" pitchFamily="34" charset="-122"/>
                <a:cs typeface="DM Sans" pitchFamily="34" charset="-120"/>
              </a:rPr>
              <a:t>Sharp decline in exports as COVID-19 disrupts global supply chains and mining operations</a:t>
            </a:r>
            <a:endParaRPr lang="en-US" sz="1600"/>
          </a:p>
        </p:txBody>
      </p:sp>
      <p:sp>
        <p:nvSpPr>
          <p:cNvPr id="9" name="Shape 7">
            <a:extLst>
              <a:ext uri="{FF2B5EF4-FFF2-40B4-BE49-F238E27FC236}">
                <a16:creationId xmlns:a16="http://schemas.microsoft.com/office/drawing/2014/main" id="{69E43765-21DC-3A6E-C5DC-19CF4F6178FA}"/>
              </a:ext>
            </a:extLst>
          </p:cNvPr>
          <p:cNvSpPr/>
          <p:nvPr/>
        </p:nvSpPr>
        <p:spPr>
          <a:xfrm>
            <a:off x="7520940" y="3037999"/>
            <a:ext cx="609600" cy="22860"/>
          </a:xfrm>
          <a:prstGeom prst="roundRect">
            <a:avLst>
              <a:gd name="adj" fmla="val 373402"/>
            </a:avLst>
          </a:prstGeom>
          <a:solidFill>
            <a:srgbClr val="DDD3BA"/>
          </a:solidFill>
          <a:ln/>
        </p:spPr>
        <p:txBody>
          <a:bodyPr/>
          <a:lstStyle/>
          <a:p>
            <a:endParaRPr lang="en-IN"/>
          </a:p>
        </p:txBody>
      </p:sp>
      <p:sp>
        <p:nvSpPr>
          <p:cNvPr id="10" name="Shape 8">
            <a:extLst>
              <a:ext uri="{FF2B5EF4-FFF2-40B4-BE49-F238E27FC236}">
                <a16:creationId xmlns:a16="http://schemas.microsoft.com/office/drawing/2014/main" id="{108A0F30-4A47-6849-B424-89322809AE93}"/>
              </a:ext>
            </a:extLst>
          </p:cNvPr>
          <p:cNvSpPr/>
          <p:nvPr/>
        </p:nvSpPr>
        <p:spPr>
          <a:xfrm>
            <a:off x="7086600" y="2820829"/>
            <a:ext cx="457200" cy="457200"/>
          </a:xfrm>
          <a:prstGeom prst="roundRect">
            <a:avLst>
              <a:gd name="adj" fmla="val 18670"/>
            </a:avLst>
          </a:prstGeom>
          <a:solidFill>
            <a:srgbClr val="F7EDD4"/>
          </a:solidFill>
          <a:ln w="7620">
            <a:solidFill>
              <a:srgbClr val="DDD3BA"/>
            </a:solidFill>
            <a:prstDash val="solid"/>
          </a:ln>
        </p:spPr>
        <p:txBody>
          <a:bodyPr/>
          <a:lstStyle/>
          <a:p>
            <a:endParaRPr lang="en-IN"/>
          </a:p>
        </p:txBody>
      </p:sp>
      <p:sp>
        <p:nvSpPr>
          <p:cNvPr id="11" name="Text 9">
            <a:extLst>
              <a:ext uri="{FF2B5EF4-FFF2-40B4-BE49-F238E27FC236}">
                <a16:creationId xmlns:a16="http://schemas.microsoft.com/office/drawing/2014/main" id="{D6EAF0EB-6677-D552-692B-058A0B80A51A}"/>
              </a:ext>
            </a:extLst>
          </p:cNvPr>
          <p:cNvSpPr/>
          <p:nvPr/>
        </p:nvSpPr>
        <p:spPr>
          <a:xfrm>
            <a:off x="7162800" y="2858929"/>
            <a:ext cx="304800" cy="381000"/>
          </a:xfrm>
          <a:prstGeom prst="rect">
            <a:avLst/>
          </a:prstGeom>
          <a:noFill/>
          <a:ln/>
        </p:spPr>
        <p:txBody>
          <a:bodyPr wrap="none" lIns="0" tIns="0" rIns="0" bIns="0" rtlCol="0" anchor="t"/>
          <a:lstStyle/>
          <a:p>
            <a:pPr marL="0" indent="0" algn="ctr">
              <a:lnSpc>
                <a:spcPts val="2400"/>
              </a:lnSpc>
              <a:buNone/>
            </a:pPr>
            <a:r>
              <a:rPr lang="en-US" sz="2400">
                <a:solidFill>
                  <a:srgbClr val="454240"/>
                </a:solidFill>
                <a:latin typeface="Libre Baskerville" pitchFamily="34" charset="0"/>
                <a:ea typeface="Libre Baskerville" pitchFamily="34" charset="-122"/>
                <a:cs typeface="Libre Baskerville" pitchFamily="34" charset="-120"/>
              </a:rPr>
              <a:t>2</a:t>
            </a:r>
            <a:endParaRPr lang="en-US" sz="2400"/>
          </a:p>
        </p:txBody>
      </p:sp>
      <p:sp>
        <p:nvSpPr>
          <p:cNvPr id="12" name="Text 10">
            <a:extLst>
              <a:ext uri="{FF2B5EF4-FFF2-40B4-BE49-F238E27FC236}">
                <a16:creationId xmlns:a16="http://schemas.microsoft.com/office/drawing/2014/main" id="{C13C6B5D-591F-7488-DA1E-DCF26E3E5E74}"/>
              </a:ext>
            </a:extLst>
          </p:cNvPr>
          <p:cNvSpPr/>
          <p:nvPr/>
        </p:nvSpPr>
        <p:spPr>
          <a:xfrm>
            <a:off x="8331279" y="2890599"/>
            <a:ext cx="2540437" cy="317540"/>
          </a:xfrm>
          <a:prstGeom prst="rect">
            <a:avLst/>
          </a:prstGeom>
          <a:noFill/>
          <a:ln/>
        </p:spPr>
        <p:txBody>
          <a:bodyPr wrap="none" lIns="0" tIns="0" rIns="0" bIns="0" rtlCol="0" anchor="t"/>
          <a:lstStyle/>
          <a:p>
            <a:pPr marL="0" indent="0" algn="l">
              <a:lnSpc>
                <a:spcPts val="2500"/>
              </a:lnSpc>
              <a:buNone/>
            </a:pPr>
            <a:r>
              <a:rPr lang="en-US" sz="2000">
                <a:solidFill>
                  <a:srgbClr val="454240"/>
                </a:solidFill>
                <a:latin typeface="Libre Baskerville" pitchFamily="34" charset="0"/>
                <a:ea typeface="Libre Baskerville" pitchFamily="34" charset="-122"/>
                <a:cs typeface="Libre Baskerville" pitchFamily="34" charset="-120"/>
              </a:rPr>
              <a:t>Q3-Q4 2020</a:t>
            </a:r>
            <a:endParaRPr lang="en-US" sz="2000"/>
          </a:p>
        </p:txBody>
      </p:sp>
      <p:sp>
        <p:nvSpPr>
          <p:cNvPr id="13" name="Text 11">
            <a:extLst>
              <a:ext uri="{FF2B5EF4-FFF2-40B4-BE49-F238E27FC236}">
                <a16:creationId xmlns:a16="http://schemas.microsoft.com/office/drawing/2014/main" id="{6C282448-C11C-9855-F6D6-D294AE0239E3}"/>
              </a:ext>
            </a:extLst>
          </p:cNvPr>
          <p:cNvSpPr/>
          <p:nvPr/>
        </p:nvSpPr>
        <p:spPr>
          <a:xfrm>
            <a:off x="8331279" y="3330059"/>
            <a:ext cx="5587841" cy="650319"/>
          </a:xfrm>
          <a:prstGeom prst="rect">
            <a:avLst/>
          </a:prstGeom>
          <a:noFill/>
          <a:ln/>
        </p:spPr>
        <p:txBody>
          <a:bodyPr wrap="square" lIns="0" tIns="0" rIns="0" bIns="0" rtlCol="0" anchor="t"/>
          <a:lstStyle/>
          <a:p>
            <a:pPr marL="0" indent="0" algn="l">
              <a:lnSpc>
                <a:spcPts val="2550"/>
              </a:lnSpc>
              <a:buNone/>
            </a:pPr>
            <a:r>
              <a:rPr lang="en-US" sz="1600">
                <a:solidFill>
                  <a:srgbClr val="454240"/>
                </a:solidFill>
                <a:latin typeface="DM Sans" pitchFamily="34" charset="0"/>
                <a:ea typeface="DM Sans" pitchFamily="34" charset="-122"/>
                <a:cs typeface="DM Sans" pitchFamily="34" charset="-120"/>
              </a:rPr>
              <a:t>Gradual recovery begins as mining operations adapt to pandemic protocols</a:t>
            </a:r>
            <a:endParaRPr lang="en-US" sz="1600"/>
          </a:p>
        </p:txBody>
      </p:sp>
      <p:sp>
        <p:nvSpPr>
          <p:cNvPr id="14" name="Shape 12">
            <a:extLst>
              <a:ext uri="{FF2B5EF4-FFF2-40B4-BE49-F238E27FC236}">
                <a16:creationId xmlns:a16="http://schemas.microsoft.com/office/drawing/2014/main" id="{D4506488-42DC-CCA5-1E26-6FEBF1DBFDE4}"/>
              </a:ext>
            </a:extLst>
          </p:cNvPr>
          <p:cNvSpPr/>
          <p:nvPr/>
        </p:nvSpPr>
        <p:spPr>
          <a:xfrm>
            <a:off x="6499860" y="4088963"/>
            <a:ext cx="609600" cy="22860"/>
          </a:xfrm>
          <a:prstGeom prst="roundRect">
            <a:avLst>
              <a:gd name="adj" fmla="val 373402"/>
            </a:avLst>
          </a:prstGeom>
          <a:solidFill>
            <a:srgbClr val="DDD3BA"/>
          </a:solidFill>
          <a:ln/>
        </p:spPr>
        <p:txBody>
          <a:bodyPr/>
          <a:lstStyle/>
          <a:p>
            <a:endParaRPr lang="en-IN"/>
          </a:p>
        </p:txBody>
      </p:sp>
      <p:sp>
        <p:nvSpPr>
          <p:cNvPr id="15" name="Shape 13">
            <a:extLst>
              <a:ext uri="{FF2B5EF4-FFF2-40B4-BE49-F238E27FC236}">
                <a16:creationId xmlns:a16="http://schemas.microsoft.com/office/drawing/2014/main" id="{2E7D0A5E-3209-B572-D288-9098820A0479}"/>
              </a:ext>
            </a:extLst>
          </p:cNvPr>
          <p:cNvSpPr/>
          <p:nvPr/>
        </p:nvSpPr>
        <p:spPr>
          <a:xfrm>
            <a:off x="7086600" y="3871793"/>
            <a:ext cx="457200" cy="457200"/>
          </a:xfrm>
          <a:prstGeom prst="roundRect">
            <a:avLst>
              <a:gd name="adj" fmla="val 18670"/>
            </a:avLst>
          </a:prstGeom>
          <a:solidFill>
            <a:srgbClr val="F7EDD4"/>
          </a:solidFill>
          <a:ln w="7620">
            <a:solidFill>
              <a:srgbClr val="DDD3BA"/>
            </a:solidFill>
            <a:prstDash val="solid"/>
          </a:ln>
        </p:spPr>
        <p:txBody>
          <a:bodyPr/>
          <a:lstStyle/>
          <a:p>
            <a:endParaRPr lang="en-IN"/>
          </a:p>
        </p:txBody>
      </p:sp>
      <p:sp>
        <p:nvSpPr>
          <p:cNvPr id="16" name="Text 14">
            <a:extLst>
              <a:ext uri="{FF2B5EF4-FFF2-40B4-BE49-F238E27FC236}">
                <a16:creationId xmlns:a16="http://schemas.microsoft.com/office/drawing/2014/main" id="{D20A4868-3219-2794-E6E4-CC665D8FC6DC}"/>
              </a:ext>
            </a:extLst>
          </p:cNvPr>
          <p:cNvSpPr/>
          <p:nvPr/>
        </p:nvSpPr>
        <p:spPr>
          <a:xfrm>
            <a:off x="7162800" y="3909893"/>
            <a:ext cx="304800" cy="381000"/>
          </a:xfrm>
          <a:prstGeom prst="rect">
            <a:avLst/>
          </a:prstGeom>
          <a:noFill/>
          <a:ln/>
        </p:spPr>
        <p:txBody>
          <a:bodyPr wrap="none" lIns="0" tIns="0" rIns="0" bIns="0" rtlCol="0" anchor="t"/>
          <a:lstStyle/>
          <a:p>
            <a:pPr marL="0" indent="0" algn="ctr">
              <a:lnSpc>
                <a:spcPts val="2400"/>
              </a:lnSpc>
              <a:buNone/>
            </a:pPr>
            <a:r>
              <a:rPr lang="en-US" sz="2400">
                <a:solidFill>
                  <a:srgbClr val="454240"/>
                </a:solidFill>
                <a:latin typeface="Libre Baskerville" pitchFamily="34" charset="0"/>
                <a:ea typeface="Libre Baskerville" pitchFamily="34" charset="-122"/>
                <a:cs typeface="Libre Baskerville" pitchFamily="34" charset="-120"/>
              </a:rPr>
              <a:t>3</a:t>
            </a:r>
            <a:endParaRPr lang="en-US" sz="2400"/>
          </a:p>
        </p:txBody>
      </p:sp>
      <p:sp>
        <p:nvSpPr>
          <p:cNvPr id="17" name="Text 15">
            <a:extLst>
              <a:ext uri="{FF2B5EF4-FFF2-40B4-BE49-F238E27FC236}">
                <a16:creationId xmlns:a16="http://schemas.microsoft.com/office/drawing/2014/main" id="{EF76F8E9-11E8-5100-9E18-3BA6CA5648B6}"/>
              </a:ext>
            </a:extLst>
          </p:cNvPr>
          <p:cNvSpPr/>
          <p:nvPr/>
        </p:nvSpPr>
        <p:spPr>
          <a:xfrm>
            <a:off x="3758684" y="3941564"/>
            <a:ext cx="2540437" cy="317540"/>
          </a:xfrm>
          <a:prstGeom prst="rect">
            <a:avLst/>
          </a:prstGeom>
          <a:noFill/>
          <a:ln/>
        </p:spPr>
        <p:txBody>
          <a:bodyPr wrap="none" lIns="0" tIns="0" rIns="0" bIns="0" rtlCol="0" anchor="t"/>
          <a:lstStyle/>
          <a:p>
            <a:pPr marL="0" indent="0" algn="r">
              <a:lnSpc>
                <a:spcPts val="2500"/>
              </a:lnSpc>
              <a:buNone/>
            </a:pPr>
            <a:r>
              <a:rPr lang="en-US" sz="2000">
                <a:solidFill>
                  <a:srgbClr val="454240"/>
                </a:solidFill>
                <a:latin typeface="Libre Baskerville" pitchFamily="34" charset="0"/>
                <a:ea typeface="Libre Baskerville" pitchFamily="34" charset="-122"/>
                <a:cs typeface="Libre Baskerville" pitchFamily="34" charset="-120"/>
              </a:rPr>
              <a:t>Q2 2021</a:t>
            </a:r>
            <a:endParaRPr lang="en-US" sz="2000"/>
          </a:p>
        </p:txBody>
      </p:sp>
      <p:sp>
        <p:nvSpPr>
          <p:cNvPr id="18" name="Text 16">
            <a:extLst>
              <a:ext uri="{FF2B5EF4-FFF2-40B4-BE49-F238E27FC236}">
                <a16:creationId xmlns:a16="http://schemas.microsoft.com/office/drawing/2014/main" id="{E21AC63B-3051-49CA-8768-D11ED2E8F036}"/>
              </a:ext>
            </a:extLst>
          </p:cNvPr>
          <p:cNvSpPr/>
          <p:nvPr/>
        </p:nvSpPr>
        <p:spPr>
          <a:xfrm>
            <a:off x="711279" y="4381024"/>
            <a:ext cx="5587841" cy="650319"/>
          </a:xfrm>
          <a:prstGeom prst="rect">
            <a:avLst/>
          </a:prstGeom>
          <a:noFill/>
          <a:ln/>
        </p:spPr>
        <p:txBody>
          <a:bodyPr wrap="square" lIns="0" tIns="0" rIns="0" bIns="0" rtlCol="0" anchor="t"/>
          <a:lstStyle/>
          <a:p>
            <a:pPr marL="0" indent="0" algn="r">
              <a:lnSpc>
                <a:spcPts val="2550"/>
              </a:lnSpc>
              <a:buNone/>
            </a:pPr>
            <a:r>
              <a:rPr lang="en-US" sz="1600">
                <a:solidFill>
                  <a:srgbClr val="454240"/>
                </a:solidFill>
                <a:latin typeface="DM Sans" pitchFamily="34" charset="0"/>
                <a:ea typeface="DM Sans" pitchFamily="34" charset="-122"/>
                <a:cs typeface="DM Sans" pitchFamily="34" charset="-120"/>
              </a:rPr>
              <a:t>Strong rebound exceeding pre-pandemic levels as gold prices surge amid economic uncertainty</a:t>
            </a:r>
            <a:endParaRPr lang="en-US" sz="1600"/>
          </a:p>
        </p:txBody>
      </p:sp>
      <p:sp>
        <p:nvSpPr>
          <p:cNvPr id="19" name="Shape 17">
            <a:extLst>
              <a:ext uri="{FF2B5EF4-FFF2-40B4-BE49-F238E27FC236}">
                <a16:creationId xmlns:a16="http://schemas.microsoft.com/office/drawing/2014/main" id="{CEFF90AD-E012-C1A4-82B5-0E60A569A00C}"/>
              </a:ext>
            </a:extLst>
          </p:cNvPr>
          <p:cNvSpPr/>
          <p:nvPr/>
        </p:nvSpPr>
        <p:spPr>
          <a:xfrm>
            <a:off x="7520940" y="5139928"/>
            <a:ext cx="609600" cy="22860"/>
          </a:xfrm>
          <a:prstGeom prst="roundRect">
            <a:avLst>
              <a:gd name="adj" fmla="val 373402"/>
            </a:avLst>
          </a:prstGeom>
          <a:solidFill>
            <a:srgbClr val="DDD3BA"/>
          </a:solidFill>
          <a:ln/>
        </p:spPr>
        <p:txBody>
          <a:bodyPr/>
          <a:lstStyle/>
          <a:p>
            <a:endParaRPr lang="en-IN"/>
          </a:p>
        </p:txBody>
      </p:sp>
      <p:sp>
        <p:nvSpPr>
          <p:cNvPr id="20" name="Shape 18">
            <a:extLst>
              <a:ext uri="{FF2B5EF4-FFF2-40B4-BE49-F238E27FC236}">
                <a16:creationId xmlns:a16="http://schemas.microsoft.com/office/drawing/2014/main" id="{C0C0918D-B3CF-DA50-CA9D-5935D22B4095}"/>
              </a:ext>
            </a:extLst>
          </p:cNvPr>
          <p:cNvSpPr/>
          <p:nvPr/>
        </p:nvSpPr>
        <p:spPr>
          <a:xfrm>
            <a:off x="7086600" y="4922758"/>
            <a:ext cx="457200" cy="457200"/>
          </a:xfrm>
          <a:prstGeom prst="roundRect">
            <a:avLst>
              <a:gd name="adj" fmla="val 18670"/>
            </a:avLst>
          </a:prstGeom>
          <a:solidFill>
            <a:srgbClr val="F7EDD4"/>
          </a:solidFill>
          <a:ln w="7620">
            <a:solidFill>
              <a:srgbClr val="DDD3BA"/>
            </a:solidFill>
            <a:prstDash val="solid"/>
          </a:ln>
        </p:spPr>
        <p:txBody>
          <a:bodyPr/>
          <a:lstStyle/>
          <a:p>
            <a:endParaRPr lang="en-IN"/>
          </a:p>
        </p:txBody>
      </p:sp>
      <p:sp>
        <p:nvSpPr>
          <p:cNvPr id="21" name="Text 19">
            <a:extLst>
              <a:ext uri="{FF2B5EF4-FFF2-40B4-BE49-F238E27FC236}">
                <a16:creationId xmlns:a16="http://schemas.microsoft.com/office/drawing/2014/main" id="{FE320D7D-66BC-4807-1FC6-C21AF97E880C}"/>
              </a:ext>
            </a:extLst>
          </p:cNvPr>
          <p:cNvSpPr/>
          <p:nvPr/>
        </p:nvSpPr>
        <p:spPr>
          <a:xfrm>
            <a:off x="7162800" y="4960858"/>
            <a:ext cx="304800" cy="381000"/>
          </a:xfrm>
          <a:prstGeom prst="rect">
            <a:avLst/>
          </a:prstGeom>
          <a:noFill/>
          <a:ln/>
        </p:spPr>
        <p:txBody>
          <a:bodyPr wrap="none" lIns="0" tIns="0" rIns="0" bIns="0" rtlCol="0" anchor="t"/>
          <a:lstStyle/>
          <a:p>
            <a:pPr marL="0" indent="0" algn="ctr">
              <a:lnSpc>
                <a:spcPts val="2400"/>
              </a:lnSpc>
              <a:buNone/>
            </a:pPr>
            <a:r>
              <a:rPr lang="en-US" sz="2400">
                <a:solidFill>
                  <a:srgbClr val="454240"/>
                </a:solidFill>
                <a:latin typeface="Libre Baskerville" pitchFamily="34" charset="0"/>
                <a:ea typeface="Libre Baskerville" pitchFamily="34" charset="-122"/>
                <a:cs typeface="Libre Baskerville" pitchFamily="34" charset="-120"/>
              </a:rPr>
              <a:t>4</a:t>
            </a:r>
            <a:endParaRPr lang="en-US" sz="2400"/>
          </a:p>
        </p:txBody>
      </p:sp>
      <p:sp>
        <p:nvSpPr>
          <p:cNvPr id="22" name="Text 20">
            <a:extLst>
              <a:ext uri="{FF2B5EF4-FFF2-40B4-BE49-F238E27FC236}">
                <a16:creationId xmlns:a16="http://schemas.microsoft.com/office/drawing/2014/main" id="{D21FDDC9-A514-ED78-FD33-C9FB1F4D6D96}"/>
              </a:ext>
            </a:extLst>
          </p:cNvPr>
          <p:cNvSpPr/>
          <p:nvPr/>
        </p:nvSpPr>
        <p:spPr>
          <a:xfrm>
            <a:off x="8331279" y="4992529"/>
            <a:ext cx="2540437" cy="317540"/>
          </a:xfrm>
          <a:prstGeom prst="rect">
            <a:avLst/>
          </a:prstGeom>
          <a:noFill/>
          <a:ln/>
        </p:spPr>
        <p:txBody>
          <a:bodyPr wrap="none" lIns="0" tIns="0" rIns="0" bIns="0" rtlCol="0" anchor="t"/>
          <a:lstStyle/>
          <a:p>
            <a:pPr marL="0" indent="0" algn="l">
              <a:lnSpc>
                <a:spcPts val="2500"/>
              </a:lnSpc>
              <a:buNone/>
            </a:pPr>
            <a:r>
              <a:rPr lang="en-US" sz="2000">
                <a:solidFill>
                  <a:srgbClr val="454240"/>
                </a:solidFill>
                <a:latin typeface="Libre Baskerville" pitchFamily="34" charset="0"/>
                <a:ea typeface="Libre Baskerville" pitchFamily="34" charset="-122"/>
                <a:cs typeface="Libre Baskerville" pitchFamily="34" charset="-120"/>
              </a:rPr>
              <a:t>Q1 2022</a:t>
            </a:r>
            <a:endParaRPr lang="en-US" sz="2000"/>
          </a:p>
        </p:txBody>
      </p:sp>
      <p:sp>
        <p:nvSpPr>
          <p:cNvPr id="23" name="Text 21">
            <a:extLst>
              <a:ext uri="{FF2B5EF4-FFF2-40B4-BE49-F238E27FC236}">
                <a16:creationId xmlns:a16="http://schemas.microsoft.com/office/drawing/2014/main" id="{4E9C1E9B-AB8A-933C-1862-65249BA23543}"/>
              </a:ext>
            </a:extLst>
          </p:cNvPr>
          <p:cNvSpPr/>
          <p:nvPr/>
        </p:nvSpPr>
        <p:spPr>
          <a:xfrm>
            <a:off x="8331279" y="5431988"/>
            <a:ext cx="5587841" cy="650319"/>
          </a:xfrm>
          <a:prstGeom prst="rect">
            <a:avLst/>
          </a:prstGeom>
          <a:noFill/>
          <a:ln/>
        </p:spPr>
        <p:txBody>
          <a:bodyPr wrap="square" lIns="0" tIns="0" rIns="0" bIns="0" rtlCol="0" anchor="t"/>
          <a:lstStyle/>
          <a:p>
            <a:pPr marL="0" indent="0" algn="l">
              <a:lnSpc>
                <a:spcPts val="2550"/>
              </a:lnSpc>
              <a:buNone/>
            </a:pPr>
            <a:r>
              <a:rPr lang="en-US" sz="1600">
                <a:solidFill>
                  <a:srgbClr val="454240"/>
                </a:solidFill>
                <a:latin typeface="DM Sans" pitchFamily="34" charset="0"/>
                <a:ea typeface="DM Sans" pitchFamily="34" charset="-122"/>
                <a:cs typeface="DM Sans" pitchFamily="34" charset="-120"/>
              </a:rPr>
              <a:t>Peak export volumes coincide with geopolitical tensions and inflation concerns</a:t>
            </a:r>
            <a:endParaRPr lang="en-US" sz="1600"/>
          </a:p>
        </p:txBody>
      </p:sp>
      <p:sp>
        <p:nvSpPr>
          <p:cNvPr id="24" name="Shape 22">
            <a:extLst>
              <a:ext uri="{FF2B5EF4-FFF2-40B4-BE49-F238E27FC236}">
                <a16:creationId xmlns:a16="http://schemas.microsoft.com/office/drawing/2014/main" id="{BCB6DDD8-5024-BF34-1100-27970E79516E}"/>
              </a:ext>
            </a:extLst>
          </p:cNvPr>
          <p:cNvSpPr/>
          <p:nvPr/>
        </p:nvSpPr>
        <p:spPr>
          <a:xfrm>
            <a:off x="6499860" y="6190893"/>
            <a:ext cx="609600" cy="22860"/>
          </a:xfrm>
          <a:prstGeom prst="roundRect">
            <a:avLst>
              <a:gd name="adj" fmla="val 373402"/>
            </a:avLst>
          </a:prstGeom>
          <a:solidFill>
            <a:srgbClr val="DDD3BA"/>
          </a:solidFill>
          <a:ln/>
        </p:spPr>
        <p:txBody>
          <a:bodyPr/>
          <a:lstStyle/>
          <a:p>
            <a:endParaRPr lang="en-IN"/>
          </a:p>
        </p:txBody>
      </p:sp>
      <p:sp>
        <p:nvSpPr>
          <p:cNvPr id="25" name="Shape 23">
            <a:extLst>
              <a:ext uri="{FF2B5EF4-FFF2-40B4-BE49-F238E27FC236}">
                <a16:creationId xmlns:a16="http://schemas.microsoft.com/office/drawing/2014/main" id="{FDA83B2C-AD34-17D0-16F1-B8090D97DB3B}"/>
              </a:ext>
            </a:extLst>
          </p:cNvPr>
          <p:cNvSpPr/>
          <p:nvPr/>
        </p:nvSpPr>
        <p:spPr>
          <a:xfrm>
            <a:off x="7086600" y="5973723"/>
            <a:ext cx="457200" cy="457200"/>
          </a:xfrm>
          <a:prstGeom prst="roundRect">
            <a:avLst>
              <a:gd name="adj" fmla="val 18670"/>
            </a:avLst>
          </a:prstGeom>
          <a:solidFill>
            <a:srgbClr val="F7EDD4"/>
          </a:solidFill>
          <a:ln w="7620">
            <a:solidFill>
              <a:srgbClr val="DDD3BA"/>
            </a:solidFill>
            <a:prstDash val="solid"/>
          </a:ln>
        </p:spPr>
        <p:txBody>
          <a:bodyPr/>
          <a:lstStyle/>
          <a:p>
            <a:endParaRPr lang="en-IN"/>
          </a:p>
        </p:txBody>
      </p:sp>
      <p:sp>
        <p:nvSpPr>
          <p:cNvPr id="26" name="Text 24">
            <a:extLst>
              <a:ext uri="{FF2B5EF4-FFF2-40B4-BE49-F238E27FC236}">
                <a16:creationId xmlns:a16="http://schemas.microsoft.com/office/drawing/2014/main" id="{A0B55768-65AD-C118-3F99-F18DE9683CB6}"/>
              </a:ext>
            </a:extLst>
          </p:cNvPr>
          <p:cNvSpPr/>
          <p:nvPr/>
        </p:nvSpPr>
        <p:spPr>
          <a:xfrm>
            <a:off x="7162800" y="6011823"/>
            <a:ext cx="304800" cy="381000"/>
          </a:xfrm>
          <a:prstGeom prst="rect">
            <a:avLst/>
          </a:prstGeom>
          <a:noFill/>
          <a:ln/>
        </p:spPr>
        <p:txBody>
          <a:bodyPr wrap="none" lIns="0" tIns="0" rIns="0" bIns="0" rtlCol="0" anchor="t"/>
          <a:lstStyle/>
          <a:p>
            <a:pPr marL="0" indent="0" algn="ctr">
              <a:lnSpc>
                <a:spcPts val="2400"/>
              </a:lnSpc>
              <a:buNone/>
            </a:pPr>
            <a:r>
              <a:rPr lang="en-US" sz="2400">
                <a:solidFill>
                  <a:srgbClr val="454240"/>
                </a:solidFill>
                <a:latin typeface="Libre Baskerville" pitchFamily="34" charset="0"/>
                <a:ea typeface="Libre Baskerville" pitchFamily="34" charset="-122"/>
                <a:cs typeface="Libre Baskerville" pitchFamily="34" charset="-120"/>
              </a:rPr>
              <a:t>5</a:t>
            </a:r>
            <a:endParaRPr lang="en-US" sz="2400"/>
          </a:p>
        </p:txBody>
      </p:sp>
      <p:sp>
        <p:nvSpPr>
          <p:cNvPr id="27" name="Text 25">
            <a:extLst>
              <a:ext uri="{FF2B5EF4-FFF2-40B4-BE49-F238E27FC236}">
                <a16:creationId xmlns:a16="http://schemas.microsoft.com/office/drawing/2014/main" id="{E9C7C7E8-2385-F043-8809-F3ACC7D22E21}"/>
              </a:ext>
            </a:extLst>
          </p:cNvPr>
          <p:cNvSpPr/>
          <p:nvPr/>
        </p:nvSpPr>
        <p:spPr>
          <a:xfrm>
            <a:off x="3758684" y="6043493"/>
            <a:ext cx="2540437" cy="317540"/>
          </a:xfrm>
          <a:prstGeom prst="rect">
            <a:avLst/>
          </a:prstGeom>
          <a:noFill/>
          <a:ln/>
        </p:spPr>
        <p:txBody>
          <a:bodyPr wrap="none" lIns="0" tIns="0" rIns="0" bIns="0" rtlCol="0" anchor="t"/>
          <a:lstStyle/>
          <a:p>
            <a:pPr marL="0" indent="0" algn="r">
              <a:lnSpc>
                <a:spcPts val="2500"/>
              </a:lnSpc>
              <a:buNone/>
            </a:pPr>
            <a:r>
              <a:rPr lang="en-US" sz="2000">
                <a:solidFill>
                  <a:srgbClr val="454240"/>
                </a:solidFill>
                <a:latin typeface="Libre Baskerville" pitchFamily="34" charset="0"/>
                <a:ea typeface="Libre Baskerville" pitchFamily="34" charset="-122"/>
                <a:cs typeface="Libre Baskerville" pitchFamily="34" charset="-120"/>
              </a:rPr>
              <a:t>Q3 2022-2024</a:t>
            </a:r>
            <a:endParaRPr lang="en-US" sz="2000"/>
          </a:p>
        </p:txBody>
      </p:sp>
      <p:sp>
        <p:nvSpPr>
          <p:cNvPr id="28" name="Text 26">
            <a:extLst>
              <a:ext uri="{FF2B5EF4-FFF2-40B4-BE49-F238E27FC236}">
                <a16:creationId xmlns:a16="http://schemas.microsoft.com/office/drawing/2014/main" id="{3A134B4E-0DF7-D79E-82CD-BA75479A615D}"/>
              </a:ext>
            </a:extLst>
          </p:cNvPr>
          <p:cNvSpPr/>
          <p:nvPr/>
        </p:nvSpPr>
        <p:spPr>
          <a:xfrm>
            <a:off x="711279" y="6482953"/>
            <a:ext cx="5587841" cy="650319"/>
          </a:xfrm>
          <a:prstGeom prst="rect">
            <a:avLst/>
          </a:prstGeom>
          <a:noFill/>
          <a:ln/>
        </p:spPr>
        <p:txBody>
          <a:bodyPr wrap="square" lIns="0" tIns="0" rIns="0" bIns="0" rtlCol="0" anchor="t"/>
          <a:lstStyle/>
          <a:p>
            <a:pPr marL="0" indent="0" algn="r">
              <a:lnSpc>
                <a:spcPts val="2550"/>
              </a:lnSpc>
              <a:buNone/>
            </a:pPr>
            <a:r>
              <a:rPr lang="en-US" sz="1600">
                <a:solidFill>
                  <a:srgbClr val="454240"/>
                </a:solidFill>
                <a:latin typeface="DM Sans" pitchFamily="34" charset="0"/>
                <a:ea typeface="DM Sans" pitchFamily="34" charset="-122"/>
                <a:cs typeface="DM Sans" pitchFamily="34" charset="-120"/>
              </a:rPr>
              <a:t>Gradual normalization with seasonal patterns becoming more pronounced</a:t>
            </a:r>
            <a:endParaRPr lang="en-US" sz="1600"/>
          </a:p>
        </p:txBody>
      </p:sp>
      <p:pic>
        <p:nvPicPr>
          <p:cNvPr id="3074" name="Picture 2">
            <a:extLst>
              <a:ext uri="{FF2B5EF4-FFF2-40B4-BE49-F238E27FC236}">
                <a16:creationId xmlns:a16="http://schemas.microsoft.com/office/drawing/2014/main" id="{265F142F-9B83-AE08-F411-7F1496932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190" y="1304924"/>
            <a:ext cx="12703930" cy="644891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D5C0F685-7807-C193-0968-BCFA428D84AB}"/>
              </a:ext>
            </a:extLst>
          </p:cNvPr>
          <p:cNvPicPr>
            <a:picLocks noChangeAspect="1"/>
          </p:cNvPicPr>
          <p:nvPr/>
        </p:nvPicPr>
        <p:blipFill>
          <a:blip r:embed="rId4"/>
          <a:stretch>
            <a:fillRect/>
          </a:stretch>
        </p:blipFill>
        <p:spPr>
          <a:xfrm>
            <a:off x="12713624" y="7564604"/>
            <a:ext cx="1905000" cy="622300"/>
          </a:xfrm>
          <a:prstGeom prst="rect">
            <a:avLst/>
          </a:prstGeom>
        </p:spPr>
      </p:pic>
    </p:spTree>
    <p:extLst>
      <p:ext uri="{BB962C8B-B14F-4D97-AF65-F5344CB8AC3E}">
        <p14:creationId xmlns:p14="http://schemas.microsoft.com/office/powerpoint/2010/main" val="3221320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70525-CE5D-5187-F87C-5417A442F8A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C9F8937-74A5-25DB-2346-504AC21F2AB3}"/>
              </a:ext>
            </a:extLst>
          </p:cNvPr>
          <p:cNvSpPr/>
          <p:nvPr/>
        </p:nvSpPr>
        <p:spPr>
          <a:xfrm>
            <a:off x="711279" y="560308"/>
            <a:ext cx="9138523" cy="634960"/>
          </a:xfrm>
          <a:prstGeom prst="rect">
            <a:avLst/>
          </a:prstGeom>
          <a:noFill/>
          <a:ln/>
        </p:spPr>
        <p:txBody>
          <a:bodyPr wrap="none" lIns="0" tIns="0" rIns="0" bIns="0" rtlCol="0" anchor="t"/>
          <a:lstStyle/>
          <a:p>
            <a:pPr marL="0" indent="0" algn="l">
              <a:lnSpc>
                <a:spcPts val="5000"/>
              </a:lnSpc>
              <a:buNone/>
            </a:pPr>
            <a:r>
              <a:rPr lang="en-US" sz="4000">
                <a:solidFill>
                  <a:srgbClr val="5C4E3D"/>
                </a:solidFill>
                <a:latin typeface="Libre Baskerville" pitchFamily="34" charset="0"/>
                <a:ea typeface="Libre Baskerville" pitchFamily="34" charset="-122"/>
                <a:cs typeface="Libre Baskerville" pitchFamily="34" charset="-120"/>
              </a:rPr>
              <a:t>Combined Monthly Trend Analysis</a:t>
            </a:r>
            <a:endParaRPr lang="en-US" sz="4000"/>
          </a:p>
        </p:txBody>
      </p:sp>
      <p:sp>
        <p:nvSpPr>
          <p:cNvPr id="3" name="Shape 1">
            <a:extLst>
              <a:ext uri="{FF2B5EF4-FFF2-40B4-BE49-F238E27FC236}">
                <a16:creationId xmlns:a16="http://schemas.microsoft.com/office/drawing/2014/main" id="{31F01F34-0E9C-0C66-91A0-3157A5DDD8EA}"/>
              </a:ext>
            </a:extLst>
          </p:cNvPr>
          <p:cNvSpPr/>
          <p:nvPr/>
        </p:nvSpPr>
        <p:spPr>
          <a:xfrm>
            <a:off x="7303770" y="1601629"/>
            <a:ext cx="22860" cy="6067663"/>
          </a:xfrm>
          <a:prstGeom prst="roundRect">
            <a:avLst>
              <a:gd name="adj" fmla="val 373402"/>
            </a:avLst>
          </a:prstGeom>
          <a:solidFill>
            <a:srgbClr val="DDD3BA"/>
          </a:solidFill>
          <a:ln/>
        </p:spPr>
        <p:txBody>
          <a:bodyPr/>
          <a:lstStyle/>
          <a:p>
            <a:endParaRPr lang="en-IN"/>
          </a:p>
        </p:txBody>
      </p:sp>
      <p:sp>
        <p:nvSpPr>
          <p:cNvPr id="4" name="Shape 2">
            <a:extLst>
              <a:ext uri="{FF2B5EF4-FFF2-40B4-BE49-F238E27FC236}">
                <a16:creationId xmlns:a16="http://schemas.microsoft.com/office/drawing/2014/main" id="{19722971-73BA-834E-8A5B-FD5957DDA1C0}"/>
              </a:ext>
            </a:extLst>
          </p:cNvPr>
          <p:cNvSpPr/>
          <p:nvPr/>
        </p:nvSpPr>
        <p:spPr>
          <a:xfrm>
            <a:off x="6499860" y="1818799"/>
            <a:ext cx="609600" cy="22860"/>
          </a:xfrm>
          <a:prstGeom prst="roundRect">
            <a:avLst>
              <a:gd name="adj" fmla="val 373402"/>
            </a:avLst>
          </a:prstGeom>
          <a:solidFill>
            <a:srgbClr val="DDD3BA"/>
          </a:solidFill>
          <a:ln/>
        </p:spPr>
        <p:txBody>
          <a:bodyPr/>
          <a:lstStyle/>
          <a:p>
            <a:endParaRPr lang="en-IN"/>
          </a:p>
        </p:txBody>
      </p:sp>
      <p:sp>
        <p:nvSpPr>
          <p:cNvPr id="5" name="Shape 3">
            <a:extLst>
              <a:ext uri="{FF2B5EF4-FFF2-40B4-BE49-F238E27FC236}">
                <a16:creationId xmlns:a16="http://schemas.microsoft.com/office/drawing/2014/main" id="{04B49224-9FDD-EE86-3C22-B6A7A0ABD8B0}"/>
              </a:ext>
            </a:extLst>
          </p:cNvPr>
          <p:cNvSpPr/>
          <p:nvPr/>
        </p:nvSpPr>
        <p:spPr>
          <a:xfrm>
            <a:off x="7086600" y="1601629"/>
            <a:ext cx="457200" cy="457200"/>
          </a:xfrm>
          <a:prstGeom prst="roundRect">
            <a:avLst>
              <a:gd name="adj" fmla="val 18670"/>
            </a:avLst>
          </a:prstGeom>
          <a:solidFill>
            <a:srgbClr val="F7EDD4"/>
          </a:solidFill>
          <a:ln w="7620">
            <a:solidFill>
              <a:srgbClr val="DDD3BA"/>
            </a:solidFill>
            <a:prstDash val="solid"/>
          </a:ln>
        </p:spPr>
        <p:txBody>
          <a:bodyPr/>
          <a:lstStyle/>
          <a:p>
            <a:endParaRPr lang="en-IN"/>
          </a:p>
        </p:txBody>
      </p:sp>
      <p:sp>
        <p:nvSpPr>
          <p:cNvPr id="6" name="Text 4">
            <a:extLst>
              <a:ext uri="{FF2B5EF4-FFF2-40B4-BE49-F238E27FC236}">
                <a16:creationId xmlns:a16="http://schemas.microsoft.com/office/drawing/2014/main" id="{8F2767A8-528E-BC57-49CF-802AE076A3D5}"/>
              </a:ext>
            </a:extLst>
          </p:cNvPr>
          <p:cNvSpPr/>
          <p:nvPr/>
        </p:nvSpPr>
        <p:spPr>
          <a:xfrm>
            <a:off x="7162800" y="1639729"/>
            <a:ext cx="304800" cy="381000"/>
          </a:xfrm>
          <a:prstGeom prst="rect">
            <a:avLst/>
          </a:prstGeom>
          <a:noFill/>
          <a:ln/>
        </p:spPr>
        <p:txBody>
          <a:bodyPr wrap="none" lIns="0" tIns="0" rIns="0" bIns="0" rtlCol="0" anchor="t"/>
          <a:lstStyle/>
          <a:p>
            <a:pPr marL="0" indent="0" algn="ctr">
              <a:lnSpc>
                <a:spcPts val="2400"/>
              </a:lnSpc>
              <a:buNone/>
            </a:pPr>
            <a:r>
              <a:rPr lang="en-US" sz="2400">
                <a:solidFill>
                  <a:srgbClr val="454240"/>
                </a:solidFill>
                <a:latin typeface="Libre Baskerville" pitchFamily="34" charset="0"/>
                <a:ea typeface="Libre Baskerville" pitchFamily="34" charset="-122"/>
                <a:cs typeface="Libre Baskerville" pitchFamily="34" charset="-120"/>
              </a:rPr>
              <a:t>1</a:t>
            </a:r>
            <a:endParaRPr lang="en-US" sz="2400"/>
          </a:p>
        </p:txBody>
      </p:sp>
      <p:sp>
        <p:nvSpPr>
          <p:cNvPr id="7" name="Text 5">
            <a:extLst>
              <a:ext uri="{FF2B5EF4-FFF2-40B4-BE49-F238E27FC236}">
                <a16:creationId xmlns:a16="http://schemas.microsoft.com/office/drawing/2014/main" id="{E09BF486-3991-3206-FC6C-F3C27BC73ECF}"/>
              </a:ext>
            </a:extLst>
          </p:cNvPr>
          <p:cNvSpPr/>
          <p:nvPr/>
        </p:nvSpPr>
        <p:spPr>
          <a:xfrm>
            <a:off x="3758684" y="1671399"/>
            <a:ext cx="2540437" cy="317540"/>
          </a:xfrm>
          <a:prstGeom prst="rect">
            <a:avLst/>
          </a:prstGeom>
          <a:noFill/>
          <a:ln/>
        </p:spPr>
        <p:txBody>
          <a:bodyPr wrap="none" lIns="0" tIns="0" rIns="0" bIns="0" rtlCol="0" anchor="t"/>
          <a:lstStyle/>
          <a:p>
            <a:pPr marL="0" indent="0" algn="r">
              <a:lnSpc>
                <a:spcPts val="2500"/>
              </a:lnSpc>
              <a:buNone/>
            </a:pPr>
            <a:r>
              <a:rPr lang="en-US" sz="2000">
                <a:solidFill>
                  <a:srgbClr val="454240"/>
                </a:solidFill>
                <a:latin typeface="Libre Baskerville" pitchFamily="34" charset="0"/>
                <a:ea typeface="Libre Baskerville" pitchFamily="34" charset="-122"/>
                <a:cs typeface="Libre Baskerville" pitchFamily="34" charset="-120"/>
              </a:rPr>
              <a:t>Q1 2020</a:t>
            </a:r>
            <a:endParaRPr lang="en-US" sz="2000"/>
          </a:p>
        </p:txBody>
      </p:sp>
      <p:sp>
        <p:nvSpPr>
          <p:cNvPr id="8" name="Text 6">
            <a:extLst>
              <a:ext uri="{FF2B5EF4-FFF2-40B4-BE49-F238E27FC236}">
                <a16:creationId xmlns:a16="http://schemas.microsoft.com/office/drawing/2014/main" id="{55958F93-9F99-63C4-332A-C9FF49C7E86F}"/>
              </a:ext>
            </a:extLst>
          </p:cNvPr>
          <p:cNvSpPr/>
          <p:nvPr/>
        </p:nvSpPr>
        <p:spPr>
          <a:xfrm>
            <a:off x="711279" y="2110859"/>
            <a:ext cx="5587841" cy="650319"/>
          </a:xfrm>
          <a:prstGeom prst="rect">
            <a:avLst/>
          </a:prstGeom>
          <a:noFill/>
          <a:ln/>
        </p:spPr>
        <p:txBody>
          <a:bodyPr wrap="square" lIns="0" tIns="0" rIns="0" bIns="0" rtlCol="0" anchor="t"/>
          <a:lstStyle/>
          <a:p>
            <a:pPr marL="0" indent="0" algn="r">
              <a:lnSpc>
                <a:spcPts val="2550"/>
              </a:lnSpc>
              <a:buNone/>
            </a:pPr>
            <a:r>
              <a:rPr lang="en-US" sz="1600">
                <a:solidFill>
                  <a:srgbClr val="454240"/>
                </a:solidFill>
                <a:latin typeface="DM Sans" pitchFamily="34" charset="0"/>
                <a:ea typeface="DM Sans" pitchFamily="34" charset="-122"/>
                <a:cs typeface="DM Sans" pitchFamily="34" charset="-120"/>
              </a:rPr>
              <a:t>Sharp decline in exports as COVID-19 disrupts global supply chains and mining operations</a:t>
            </a:r>
            <a:endParaRPr lang="en-US" sz="1600"/>
          </a:p>
        </p:txBody>
      </p:sp>
      <p:sp>
        <p:nvSpPr>
          <p:cNvPr id="9" name="Shape 7">
            <a:extLst>
              <a:ext uri="{FF2B5EF4-FFF2-40B4-BE49-F238E27FC236}">
                <a16:creationId xmlns:a16="http://schemas.microsoft.com/office/drawing/2014/main" id="{B69AD937-F9A2-19EB-938B-ED1309401999}"/>
              </a:ext>
            </a:extLst>
          </p:cNvPr>
          <p:cNvSpPr/>
          <p:nvPr/>
        </p:nvSpPr>
        <p:spPr>
          <a:xfrm>
            <a:off x="7520940" y="3037999"/>
            <a:ext cx="609600" cy="22860"/>
          </a:xfrm>
          <a:prstGeom prst="roundRect">
            <a:avLst>
              <a:gd name="adj" fmla="val 373402"/>
            </a:avLst>
          </a:prstGeom>
          <a:solidFill>
            <a:srgbClr val="DDD3BA"/>
          </a:solidFill>
          <a:ln/>
        </p:spPr>
        <p:txBody>
          <a:bodyPr/>
          <a:lstStyle/>
          <a:p>
            <a:endParaRPr lang="en-IN"/>
          </a:p>
        </p:txBody>
      </p:sp>
      <p:sp>
        <p:nvSpPr>
          <p:cNvPr id="10" name="Shape 8">
            <a:extLst>
              <a:ext uri="{FF2B5EF4-FFF2-40B4-BE49-F238E27FC236}">
                <a16:creationId xmlns:a16="http://schemas.microsoft.com/office/drawing/2014/main" id="{13E1940B-C270-215E-5BAC-9DE2C88ADF79}"/>
              </a:ext>
            </a:extLst>
          </p:cNvPr>
          <p:cNvSpPr/>
          <p:nvPr/>
        </p:nvSpPr>
        <p:spPr>
          <a:xfrm>
            <a:off x="7086600" y="2820829"/>
            <a:ext cx="457200" cy="457200"/>
          </a:xfrm>
          <a:prstGeom prst="roundRect">
            <a:avLst>
              <a:gd name="adj" fmla="val 18670"/>
            </a:avLst>
          </a:prstGeom>
          <a:solidFill>
            <a:srgbClr val="F7EDD4"/>
          </a:solidFill>
          <a:ln w="7620">
            <a:solidFill>
              <a:srgbClr val="DDD3BA"/>
            </a:solidFill>
            <a:prstDash val="solid"/>
          </a:ln>
        </p:spPr>
        <p:txBody>
          <a:bodyPr/>
          <a:lstStyle/>
          <a:p>
            <a:endParaRPr lang="en-IN"/>
          </a:p>
        </p:txBody>
      </p:sp>
      <p:sp>
        <p:nvSpPr>
          <p:cNvPr id="11" name="Text 9">
            <a:extLst>
              <a:ext uri="{FF2B5EF4-FFF2-40B4-BE49-F238E27FC236}">
                <a16:creationId xmlns:a16="http://schemas.microsoft.com/office/drawing/2014/main" id="{E2F2F187-68BA-70C1-BE6A-C84900C7849D}"/>
              </a:ext>
            </a:extLst>
          </p:cNvPr>
          <p:cNvSpPr/>
          <p:nvPr/>
        </p:nvSpPr>
        <p:spPr>
          <a:xfrm>
            <a:off x="7162800" y="2858929"/>
            <a:ext cx="304800" cy="381000"/>
          </a:xfrm>
          <a:prstGeom prst="rect">
            <a:avLst/>
          </a:prstGeom>
          <a:noFill/>
          <a:ln/>
        </p:spPr>
        <p:txBody>
          <a:bodyPr wrap="none" lIns="0" tIns="0" rIns="0" bIns="0" rtlCol="0" anchor="t"/>
          <a:lstStyle/>
          <a:p>
            <a:pPr marL="0" indent="0" algn="ctr">
              <a:lnSpc>
                <a:spcPts val="2400"/>
              </a:lnSpc>
              <a:buNone/>
            </a:pPr>
            <a:r>
              <a:rPr lang="en-US" sz="2400">
                <a:solidFill>
                  <a:srgbClr val="454240"/>
                </a:solidFill>
                <a:latin typeface="Libre Baskerville" pitchFamily="34" charset="0"/>
                <a:ea typeface="Libre Baskerville" pitchFamily="34" charset="-122"/>
                <a:cs typeface="Libre Baskerville" pitchFamily="34" charset="-120"/>
              </a:rPr>
              <a:t>2</a:t>
            </a:r>
            <a:endParaRPr lang="en-US" sz="2400"/>
          </a:p>
        </p:txBody>
      </p:sp>
      <p:sp>
        <p:nvSpPr>
          <p:cNvPr id="12" name="Text 10">
            <a:extLst>
              <a:ext uri="{FF2B5EF4-FFF2-40B4-BE49-F238E27FC236}">
                <a16:creationId xmlns:a16="http://schemas.microsoft.com/office/drawing/2014/main" id="{A60B78C7-5C01-1545-4B7C-BE29DD0CDA38}"/>
              </a:ext>
            </a:extLst>
          </p:cNvPr>
          <p:cNvSpPr/>
          <p:nvPr/>
        </p:nvSpPr>
        <p:spPr>
          <a:xfrm>
            <a:off x="8331279" y="2890599"/>
            <a:ext cx="2540437" cy="317540"/>
          </a:xfrm>
          <a:prstGeom prst="rect">
            <a:avLst/>
          </a:prstGeom>
          <a:noFill/>
          <a:ln/>
        </p:spPr>
        <p:txBody>
          <a:bodyPr wrap="none" lIns="0" tIns="0" rIns="0" bIns="0" rtlCol="0" anchor="t"/>
          <a:lstStyle/>
          <a:p>
            <a:pPr marL="0" indent="0" algn="l">
              <a:lnSpc>
                <a:spcPts val="2500"/>
              </a:lnSpc>
              <a:buNone/>
            </a:pPr>
            <a:r>
              <a:rPr lang="en-US" sz="2000">
                <a:solidFill>
                  <a:srgbClr val="454240"/>
                </a:solidFill>
                <a:latin typeface="Libre Baskerville" pitchFamily="34" charset="0"/>
                <a:ea typeface="Libre Baskerville" pitchFamily="34" charset="-122"/>
                <a:cs typeface="Libre Baskerville" pitchFamily="34" charset="-120"/>
              </a:rPr>
              <a:t>Q3-Q4 2020</a:t>
            </a:r>
            <a:endParaRPr lang="en-US" sz="2000"/>
          </a:p>
        </p:txBody>
      </p:sp>
      <p:sp>
        <p:nvSpPr>
          <p:cNvPr id="13" name="Text 11">
            <a:extLst>
              <a:ext uri="{FF2B5EF4-FFF2-40B4-BE49-F238E27FC236}">
                <a16:creationId xmlns:a16="http://schemas.microsoft.com/office/drawing/2014/main" id="{A92373C7-6577-05C9-4EBD-EB788A50FEA7}"/>
              </a:ext>
            </a:extLst>
          </p:cNvPr>
          <p:cNvSpPr/>
          <p:nvPr/>
        </p:nvSpPr>
        <p:spPr>
          <a:xfrm>
            <a:off x="8331279" y="3330059"/>
            <a:ext cx="5587841" cy="650319"/>
          </a:xfrm>
          <a:prstGeom prst="rect">
            <a:avLst/>
          </a:prstGeom>
          <a:noFill/>
          <a:ln/>
        </p:spPr>
        <p:txBody>
          <a:bodyPr wrap="square" lIns="0" tIns="0" rIns="0" bIns="0" rtlCol="0" anchor="t"/>
          <a:lstStyle/>
          <a:p>
            <a:pPr marL="0" indent="0" algn="l">
              <a:lnSpc>
                <a:spcPts val="2550"/>
              </a:lnSpc>
              <a:buNone/>
            </a:pPr>
            <a:r>
              <a:rPr lang="en-US" sz="1600">
                <a:solidFill>
                  <a:srgbClr val="454240"/>
                </a:solidFill>
                <a:latin typeface="DM Sans" pitchFamily="34" charset="0"/>
                <a:ea typeface="DM Sans" pitchFamily="34" charset="-122"/>
                <a:cs typeface="DM Sans" pitchFamily="34" charset="-120"/>
              </a:rPr>
              <a:t>Gradual recovery begins as mining operations adapt to pandemic protocols</a:t>
            </a:r>
            <a:endParaRPr lang="en-US" sz="1600"/>
          </a:p>
        </p:txBody>
      </p:sp>
      <p:sp>
        <p:nvSpPr>
          <p:cNvPr id="14" name="Shape 12">
            <a:extLst>
              <a:ext uri="{FF2B5EF4-FFF2-40B4-BE49-F238E27FC236}">
                <a16:creationId xmlns:a16="http://schemas.microsoft.com/office/drawing/2014/main" id="{51240FBF-F984-0071-6AC0-682EC229FD13}"/>
              </a:ext>
            </a:extLst>
          </p:cNvPr>
          <p:cNvSpPr/>
          <p:nvPr/>
        </p:nvSpPr>
        <p:spPr>
          <a:xfrm>
            <a:off x="6499860" y="4088963"/>
            <a:ext cx="609600" cy="22860"/>
          </a:xfrm>
          <a:prstGeom prst="roundRect">
            <a:avLst>
              <a:gd name="adj" fmla="val 373402"/>
            </a:avLst>
          </a:prstGeom>
          <a:solidFill>
            <a:srgbClr val="DDD3BA"/>
          </a:solidFill>
          <a:ln/>
        </p:spPr>
        <p:txBody>
          <a:bodyPr/>
          <a:lstStyle/>
          <a:p>
            <a:endParaRPr lang="en-IN"/>
          </a:p>
        </p:txBody>
      </p:sp>
      <p:sp>
        <p:nvSpPr>
          <p:cNvPr id="15" name="Shape 13">
            <a:extLst>
              <a:ext uri="{FF2B5EF4-FFF2-40B4-BE49-F238E27FC236}">
                <a16:creationId xmlns:a16="http://schemas.microsoft.com/office/drawing/2014/main" id="{734E6208-924A-D6C4-197C-79DCB0080002}"/>
              </a:ext>
            </a:extLst>
          </p:cNvPr>
          <p:cNvSpPr/>
          <p:nvPr/>
        </p:nvSpPr>
        <p:spPr>
          <a:xfrm>
            <a:off x="7086600" y="3871793"/>
            <a:ext cx="457200" cy="457200"/>
          </a:xfrm>
          <a:prstGeom prst="roundRect">
            <a:avLst>
              <a:gd name="adj" fmla="val 18670"/>
            </a:avLst>
          </a:prstGeom>
          <a:solidFill>
            <a:srgbClr val="F7EDD4"/>
          </a:solidFill>
          <a:ln w="7620">
            <a:solidFill>
              <a:srgbClr val="DDD3BA"/>
            </a:solidFill>
            <a:prstDash val="solid"/>
          </a:ln>
        </p:spPr>
        <p:txBody>
          <a:bodyPr/>
          <a:lstStyle/>
          <a:p>
            <a:endParaRPr lang="en-IN"/>
          </a:p>
        </p:txBody>
      </p:sp>
      <p:sp>
        <p:nvSpPr>
          <p:cNvPr id="16" name="Text 14">
            <a:extLst>
              <a:ext uri="{FF2B5EF4-FFF2-40B4-BE49-F238E27FC236}">
                <a16:creationId xmlns:a16="http://schemas.microsoft.com/office/drawing/2014/main" id="{01B43089-99DE-505A-DA1E-C7A58C9B9955}"/>
              </a:ext>
            </a:extLst>
          </p:cNvPr>
          <p:cNvSpPr/>
          <p:nvPr/>
        </p:nvSpPr>
        <p:spPr>
          <a:xfrm>
            <a:off x="7162800" y="3909893"/>
            <a:ext cx="304800" cy="381000"/>
          </a:xfrm>
          <a:prstGeom prst="rect">
            <a:avLst/>
          </a:prstGeom>
          <a:noFill/>
          <a:ln/>
        </p:spPr>
        <p:txBody>
          <a:bodyPr wrap="none" lIns="0" tIns="0" rIns="0" bIns="0" rtlCol="0" anchor="t"/>
          <a:lstStyle/>
          <a:p>
            <a:pPr marL="0" indent="0" algn="ctr">
              <a:lnSpc>
                <a:spcPts val="2400"/>
              </a:lnSpc>
              <a:buNone/>
            </a:pPr>
            <a:r>
              <a:rPr lang="en-US" sz="2400">
                <a:solidFill>
                  <a:srgbClr val="454240"/>
                </a:solidFill>
                <a:latin typeface="Libre Baskerville" pitchFamily="34" charset="0"/>
                <a:ea typeface="Libre Baskerville" pitchFamily="34" charset="-122"/>
                <a:cs typeface="Libre Baskerville" pitchFamily="34" charset="-120"/>
              </a:rPr>
              <a:t>3</a:t>
            </a:r>
            <a:endParaRPr lang="en-US" sz="2400"/>
          </a:p>
        </p:txBody>
      </p:sp>
      <p:sp>
        <p:nvSpPr>
          <p:cNvPr id="17" name="Text 15">
            <a:extLst>
              <a:ext uri="{FF2B5EF4-FFF2-40B4-BE49-F238E27FC236}">
                <a16:creationId xmlns:a16="http://schemas.microsoft.com/office/drawing/2014/main" id="{7DE5ABD0-4B3C-CE29-DDA2-EC2DA4893709}"/>
              </a:ext>
            </a:extLst>
          </p:cNvPr>
          <p:cNvSpPr/>
          <p:nvPr/>
        </p:nvSpPr>
        <p:spPr>
          <a:xfrm>
            <a:off x="3758684" y="3941564"/>
            <a:ext cx="2540437" cy="317540"/>
          </a:xfrm>
          <a:prstGeom prst="rect">
            <a:avLst/>
          </a:prstGeom>
          <a:noFill/>
          <a:ln/>
        </p:spPr>
        <p:txBody>
          <a:bodyPr wrap="none" lIns="0" tIns="0" rIns="0" bIns="0" rtlCol="0" anchor="t"/>
          <a:lstStyle/>
          <a:p>
            <a:pPr marL="0" indent="0" algn="r">
              <a:lnSpc>
                <a:spcPts val="2500"/>
              </a:lnSpc>
              <a:buNone/>
            </a:pPr>
            <a:r>
              <a:rPr lang="en-US" sz="2000">
                <a:solidFill>
                  <a:srgbClr val="454240"/>
                </a:solidFill>
                <a:latin typeface="Libre Baskerville" pitchFamily="34" charset="0"/>
                <a:ea typeface="Libre Baskerville" pitchFamily="34" charset="-122"/>
                <a:cs typeface="Libre Baskerville" pitchFamily="34" charset="-120"/>
              </a:rPr>
              <a:t>Q2 2021</a:t>
            </a:r>
            <a:endParaRPr lang="en-US" sz="2000"/>
          </a:p>
        </p:txBody>
      </p:sp>
      <p:sp>
        <p:nvSpPr>
          <p:cNvPr id="18" name="Text 16">
            <a:extLst>
              <a:ext uri="{FF2B5EF4-FFF2-40B4-BE49-F238E27FC236}">
                <a16:creationId xmlns:a16="http://schemas.microsoft.com/office/drawing/2014/main" id="{A6804109-350C-643A-DA67-F46B80C4CE3E}"/>
              </a:ext>
            </a:extLst>
          </p:cNvPr>
          <p:cNvSpPr/>
          <p:nvPr/>
        </p:nvSpPr>
        <p:spPr>
          <a:xfrm>
            <a:off x="711279" y="4381024"/>
            <a:ext cx="5587841" cy="650319"/>
          </a:xfrm>
          <a:prstGeom prst="rect">
            <a:avLst/>
          </a:prstGeom>
          <a:noFill/>
          <a:ln/>
        </p:spPr>
        <p:txBody>
          <a:bodyPr wrap="square" lIns="0" tIns="0" rIns="0" bIns="0" rtlCol="0" anchor="t"/>
          <a:lstStyle/>
          <a:p>
            <a:pPr marL="0" indent="0" algn="r">
              <a:lnSpc>
                <a:spcPts val="2550"/>
              </a:lnSpc>
              <a:buNone/>
            </a:pPr>
            <a:r>
              <a:rPr lang="en-US" sz="1600">
                <a:solidFill>
                  <a:srgbClr val="454240"/>
                </a:solidFill>
                <a:latin typeface="DM Sans" pitchFamily="34" charset="0"/>
                <a:ea typeface="DM Sans" pitchFamily="34" charset="-122"/>
                <a:cs typeface="DM Sans" pitchFamily="34" charset="-120"/>
              </a:rPr>
              <a:t>Strong rebound exceeding pre-pandemic levels as gold prices surge amid economic uncertainty</a:t>
            </a:r>
            <a:endParaRPr lang="en-US" sz="1600"/>
          </a:p>
        </p:txBody>
      </p:sp>
      <p:sp>
        <p:nvSpPr>
          <p:cNvPr id="19" name="Shape 17">
            <a:extLst>
              <a:ext uri="{FF2B5EF4-FFF2-40B4-BE49-F238E27FC236}">
                <a16:creationId xmlns:a16="http://schemas.microsoft.com/office/drawing/2014/main" id="{8245CA1C-2705-E820-C140-BE6371B09255}"/>
              </a:ext>
            </a:extLst>
          </p:cNvPr>
          <p:cNvSpPr/>
          <p:nvPr/>
        </p:nvSpPr>
        <p:spPr>
          <a:xfrm>
            <a:off x="7520940" y="5139928"/>
            <a:ext cx="609600" cy="22860"/>
          </a:xfrm>
          <a:prstGeom prst="roundRect">
            <a:avLst>
              <a:gd name="adj" fmla="val 373402"/>
            </a:avLst>
          </a:prstGeom>
          <a:solidFill>
            <a:srgbClr val="DDD3BA"/>
          </a:solidFill>
          <a:ln/>
        </p:spPr>
        <p:txBody>
          <a:bodyPr/>
          <a:lstStyle/>
          <a:p>
            <a:endParaRPr lang="en-IN"/>
          </a:p>
        </p:txBody>
      </p:sp>
      <p:sp>
        <p:nvSpPr>
          <p:cNvPr id="20" name="Shape 18">
            <a:extLst>
              <a:ext uri="{FF2B5EF4-FFF2-40B4-BE49-F238E27FC236}">
                <a16:creationId xmlns:a16="http://schemas.microsoft.com/office/drawing/2014/main" id="{C1D0DB88-C273-32A2-3F46-388CF67879F7}"/>
              </a:ext>
            </a:extLst>
          </p:cNvPr>
          <p:cNvSpPr/>
          <p:nvPr/>
        </p:nvSpPr>
        <p:spPr>
          <a:xfrm>
            <a:off x="7086600" y="4922758"/>
            <a:ext cx="457200" cy="457200"/>
          </a:xfrm>
          <a:prstGeom prst="roundRect">
            <a:avLst>
              <a:gd name="adj" fmla="val 18670"/>
            </a:avLst>
          </a:prstGeom>
          <a:solidFill>
            <a:srgbClr val="F7EDD4"/>
          </a:solidFill>
          <a:ln w="7620">
            <a:solidFill>
              <a:srgbClr val="DDD3BA"/>
            </a:solidFill>
            <a:prstDash val="solid"/>
          </a:ln>
        </p:spPr>
        <p:txBody>
          <a:bodyPr/>
          <a:lstStyle/>
          <a:p>
            <a:endParaRPr lang="en-IN"/>
          </a:p>
        </p:txBody>
      </p:sp>
      <p:sp>
        <p:nvSpPr>
          <p:cNvPr id="21" name="Text 19">
            <a:extLst>
              <a:ext uri="{FF2B5EF4-FFF2-40B4-BE49-F238E27FC236}">
                <a16:creationId xmlns:a16="http://schemas.microsoft.com/office/drawing/2014/main" id="{8066000A-2500-BA9E-F1F8-12363B361A61}"/>
              </a:ext>
            </a:extLst>
          </p:cNvPr>
          <p:cNvSpPr/>
          <p:nvPr/>
        </p:nvSpPr>
        <p:spPr>
          <a:xfrm>
            <a:off x="7162800" y="4960858"/>
            <a:ext cx="304800" cy="381000"/>
          </a:xfrm>
          <a:prstGeom prst="rect">
            <a:avLst/>
          </a:prstGeom>
          <a:noFill/>
          <a:ln/>
        </p:spPr>
        <p:txBody>
          <a:bodyPr wrap="none" lIns="0" tIns="0" rIns="0" bIns="0" rtlCol="0" anchor="t"/>
          <a:lstStyle/>
          <a:p>
            <a:pPr marL="0" indent="0" algn="ctr">
              <a:lnSpc>
                <a:spcPts val="2400"/>
              </a:lnSpc>
              <a:buNone/>
            </a:pPr>
            <a:r>
              <a:rPr lang="en-US" sz="2400">
                <a:solidFill>
                  <a:srgbClr val="454240"/>
                </a:solidFill>
                <a:latin typeface="Libre Baskerville" pitchFamily="34" charset="0"/>
                <a:ea typeface="Libre Baskerville" pitchFamily="34" charset="-122"/>
                <a:cs typeface="Libre Baskerville" pitchFamily="34" charset="-120"/>
              </a:rPr>
              <a:t>4</a:t>
            </a:r>
            <a:endParaRPr lang="en-US" sz="2400"/>
          </a:p>
        </p:txBody>
      </p:sp>
      <p:sp>
        <p:nvSpPr>
          <p:cNvPr id="22" name="Text 20">
            <a:extLst>
              <a:ext uri="{FF2B5EF4-FFF2-40B4-BE49-F238E27FC236}">
                <a16:creationId xmlns:a16="http://schemas.microsoft.com/office/drawing/2014/main" id="{CACDA551-4803-E862-6E5A-DAE03ECC9661}"/>
              </a:ext>
            </a:extLst>
          </p:cNvPr>
          <p:cNvSpPr/>
          <p:nvPr/>
        </p:nvSpPr>
        <p:spPr>
          <a:xfrm>
            <a:off x="8331279" y="4992529"/>
            <a:ext cx="2540437" cy="317540"/>
          </a:xfrm>
          <a:prstGeom prst="rect">
            <a:avLst/>
          </a:prstGeom>
          <a:noFill/>
          <a:ln/>
        </p:spPr>
        <p:txBody>
          <a:bodyPr wrap="none" lIns="0" tIns="0" rIns="0" bIns="0" rtlCol="0" anchor="t"/>
          <a:lstStyle/>
          <a:p>
            <a:pPr marL="0" indent="0" algn="l">
              <a:lnSpc>
                <a:spcPts val="2500"/>
              </a:lnSpc>
              <a:buNone/>
            </a:pPr>
            <a:r>
              <a:rPr lang="en-US" sz="2000">
                <a:solidFill>
                  <a:srgbClr val="454240"/>
                </a:solidFill>
                <a:latin typeface="Libre Baskerville" pitchFamily="34" charset="0"/>
                <a:ea typeface="Libre Baskerville" pitchFamily="34" charset="-122"/>
                <a:cs typeface="Libre Baskerville" pitchFamily="34" charset="-120"/>
              </a:rPr>
              <a:t>Q1 2022</a:t>
            </a:r>
            <a:endParaRPr lang="en-US" sz="2000"/>
          </a:p>
        </p:txBody>
      </p:sp>
      <p:sp>
        <p:nvSpPr>
          <p:cNvPr id="23" name="Text 21">
            <a:extLst>
              <a:ext uri="{FF2B5EF4-FFF2-40B4-BE49-F238E27FC236}">
                <a16:creationId xmlns:a16="http://schemas.microsoft.com/office/drawing/2014/main" id="{BA33830E-10FF-CBAD-F510-45D8A87680E8}"/>
              </a:ext>
            </a:extLst>
          </p:cNvPr>
          <p:cNvSpPr/>
          <p:nvPr/>
        </p:nvSpPr>
        <p:spPr>
          <a:xfrm>
            <a:off x="8331279" y="5431988"/>
            <a:ext cx="5587841" cy="650319"/>
          </a:xfrm>
          <a:prstGeom prst="rect">
            <a:avLst/>
          </a:prstGeom>
          <a:noFill/>
          <a:ln/>
        </p:spPr>
        <p:txBody>
          <a:bodyPr wrap="square" lIns="0" tIns="0" rIns="0" bIns="0" rtlCol="0" anchor="t"/>
          <a:lstStyle/>
          <a:p>
            <a:pPr marL="0" indent="0" algn="l">
              <a:lnSpc>
                <a:spcPts val="2550"/>
              </a:lnSpc>
              <a:buNone/>
            </a:pPr>
            <a:r>
              <a:rPr lang="en-US" sz="1600">
                <a:solidFill>
                  <a:srgbClr val="454240"/>
                </a:solidFill>
                <a:latin typeface="DM Sans" pitchFamily="34" charset="0"/>
                <a:ea typeface="DM Sans" pitchFamily="34" charset="-122"/>
                <a:cs typeface="DM Sans" pitchFamily="34" charset="-120"/>
              </a:rPr>
              <a:t>Peak export volumes coincide with geopolitical tensions and inflation concerns</a:t>
            </a:r>
            <a:endParaRPr lang="en-US" sz="1600"/>
          </a:p>
        </p:txBody>
      </p:sp>
      <p:sp>
        <p:nvSpPr>
          <p:cNvPr id="24" name="Shape 22">
            <a:extLst>
              <a:ext uri="{FF2B5EF4-FFF2-40B4-BE49-F238E27FC236}">
                <a16:creationId xmlns:a16="http://schemas.microsoft.com/office/drawing/2014/main" id="{6F49756D-9009-C68B-98CB-901C8B694A9F}"/>
              </a:ext>
            </a:extLst>
          </p:cNvPr>
          <p:cNvSpPr/>
          <p:nvPr/>
        </p:nvSpPr>
        <p:spPr>
          <a:xfrm>
            <a:off x="6499860" y="6190893"/>
            <a:ext cx="609600" cy="22860"/>
          </a:xfrm>
          <a:prstGeom prst="roundRect">
            <a:avLst>
              <a:gd name="adj" fmla="val 373402"/>
            </a:avLst>
          </a:prstGeom>
          <a:solidFill>
            <a:srgbClr val="DDD3BA"/>
          </a:solidFill>
          <a:ln/>
        </p:spPr>
        <p:txBody>
          <a:bodyPr/>
          <a:lstStyle/>
          <a:p>
            <a:endParaRPr lang="en-IN"/>
          </a:p>
        </p:txBody>
      </p:sp>
      <p:sp>
        <p:nvSpPr>
          <p:cNvPr id="25" name="Shape 23">
            <a:extLst>
              <a:ext uri="{FF2B5EF4-FFF2-40B4-BE49-F238E27FC236}">
                <a16:creationId xmlns:a16="http://schemas.microsoft.com/office/drawing/2014/main" id="{1BD72841-E365-8858-0003-E840398B9A7E}"/>
              </a:ext>
            </a:extLst>
          </p:cNvPr>
          <p:cNvSpPr/>
          <p:nvPr/>
        </p:nvSpPr>
        <p:spPr>
          <a:xfrm>
            <a:off x="7086600" y="5973723"/>
            <a:ext cx="457200" cy="457200"/>
          </a:xfrm>
          <a:prstGeom prst="roundRect">
            <a:avLst>
              <a:gd name="adj" fmla="val 18670"/>
            </a:avLst>
          </a:prstGeom>
          <a:solidFill>
            <a:srgbClr val="F7EDD4"/>
          </a:solidFill>
          <a:ln w="7620">
            <a:solidFill>
              <a:srgbClr val="DDD3BA"/>
            </a:solidFill>
            <a:prstDash val="solid"/>
          </a:ln>
        </p:spPr>
        <p:txBody>
          <a:bodyPr/>
          <a:lstStyle/>
          <a:p>
            <a:endParaRPr lang="en-IN"/>
          </a:p>
        </p:txBody>
      </p:sp>
      <p:sp>
        <p:nvSpPr>
          <p:cNvPr id="26" name="Text 24">
            <a:extLst>
              <a:ext uri="{FF2B5EF4-FFF2-40B4-BE49-F238E27FC236}">
                <a16:creationId xmlns:a16="http://schemas.microsoft.com/office/drawing/2014/main" id="{DA04B971-1BEB-E135-3C7C-5FAA58DE8D70}"/>
              </a:ext>
            </a:extLst>
          </p:cNvPr>
          <p:cNvSpPr/>
          <p:nvPr/>
        </p:nvSpPr>
        <p:spPr>
          <a:xfrm>
            <a:off x="7162800" y="6011823"/>
            <a:ext cx="304800" cy="381000"/>
          </a:xfrm>
          <a:prstGeom prst="rect">
            <a:avLst/>
          </a:prstGeom>
          <a:noFill/>
          <a:ln/>
        </p:spPr>
        <p:txBody>
          <a:bodyPr wrap="none" lIns="0" tIns="0" rIns="0" bIns="0" rtlCol="0" anchor="t"/>
          <a:lstStyle/>
          <a:p>
            <a:pPr marL="0" indent="0" algn="ctr">
              <a:lnSpc>
                <a:spcPts val="2400"/>
              </a:lnSpc>
              <a:buNone/>
            </a:pPr>
            <a:r>
              <a:rPr lang="en-US" sz="2400">
                <a:solidFill>
                  <a:srgbClr val="454240"/>
                </a:solidFill>
                <a:latin typeface="Libre Baskerville" pitchFamily="34" charset="0"/>
                <a:ea typeface="Libre Baskerville" pitchFamily="34" charset="-122"/>
                <a:cs typeface="Libre Baskerville" pitchFamily="34" charset="-120"/>
              </a:rPr>
              <a:t>5</a:t>
            </a:r>
            <a:endParaRPr lang="en-US" sz="2400"/>
          </a:p>
        </p:txBody>
      </p:sp>
      <p:sp>
        <p:nvSpPr>
          <p:cNvPr id="27" name="Text 25">
            <a:extLst>
              <a:ext uri="{FF2B5EF4-FFF2-40B4-BE49-F238E27FC236}">
                <a16:creationId xmlns:a16="http://schemas.microsoft.com/office/drawing/2014/main" id="{0616E143-10FF-CF04-E84C-B78F555E5C8F}"/>
              </a:ext>
            </a:extLst>
          </p:cNvPr>
          <p:cNvSpPr/>
          <p:nvPr/>
        </p:nvSpPr>
        <p:spPr>
          <a:xfrm>
            <a:off x="3758684" y="6043493"/>
            <a:ext cx="2540437" cy="317540"/>
          </a:xfrm>
          <a:prstGeom prst="rect">
            <a:avLst/>
          </a:prstGeom>
          <a:noFill/>
          <a:ln/>
        </p:spPr>
        <p:txBody>
          <a:bodyPr wrap="none" lIns="0" tIns="0" rIns="0" bIns="0" rtlCol="0" anchor="t"/>
          <a:lstStyle/>
          <a:p>
            <a:pPr marL="0" indent="0" algn="r">
              <a:lnSpc>
                <a:spcPts val="2500"/>
              </a:lnSpc>
              <a:buNone/>
            </a:pPr>
            <a:r>
              <a:rPr lang="en-US" sz="2000">
                <a:solidFill>
                  <a:srgbClr val="454240"/>
                </a:solidFill>
                <a:latin typeface="Libre Baskerville" pitchFamily="34" charset="0"/>
                <a:ea typeface="Libre Baskerville" pitchFamily="34" charset="-122"/>
                <a:cs typeface="Libre Baskerville" pitchFamily="34" charset="-120"/>
              </a:rPr>
              <a:t>Q3 2022-2024</a:t>
            </a:r>
            <a:endParaRPr lang="en-US" sz="2000"/>
          </a:p>
        </p:txBody>
      </p:sp>
      <p:sp>
        <p:nvSpPr>
          <p:cNvPr id="28" name="Text 26">
            <a:extLst>
              <a:ext uri="{FF2B5EF4-FFF2-40B4-BE49-F238E27FC236}">
                <a16:creationId xmlns:a16="http://schemas.microsoft.com/office/drawing/2014/main" id="{FC377364-1041-0FEB-182B-3C2D18B2E097}"/>
              </a:ext>
            </a:extLst>
          </p:cNvPr>
          <p:cNvSpPr/>
          <p:nvPr/>
        </p:nvSpPr>
        <p:spPr>
          <a:xfrm>
            <a:off x="711279" y="6482953"/>
            <a:ext cx="5587841" cy="650319"/>
          </a:xfrm>
          <a:prstGeom prst="rect">
            <a:avLst/>
          </a:prstGeom>
          <a:noFill/>
          <a:ln/>
        </p:spPr>
        <p:txBody>
          <a:bodyPr wrap="square" lIns="0" tIns="0" rIns="0" bIns="0" rtlCol="0" anchor="t"/>
          <a:lstStyle/>
          <a:p>
            <a:pPr marL="0" indent="0" algn="r">
              <a:lnSpc>
                <a:spcPts val="2550"/>
              </a:lnSpc>
              <a:buNone/>
            </a:pPr>
            <a:r>
              <a:rPr lang="en-US" sz="1600">
                <a:solidFill>
                  <a:srgbClr val="454240"/>
                </a:solidFill>
                <a:latin typeface="DM Sans" pitchFamily="34" charset="0"/>
                <a:ea typeface="DM Sans" pitchFamily="34" charset="-122"/>
                <a:cs typeface="DM Sans" pitchFamily="34" charset="-120"/>
              </a:rPr>
              <a:t>Gradual normalization with seasonal patterns becoming more pronounced</a:t>
            </a:r>
            <a:endParaRPr lang="en-US" sz="1600"/>
          </a:p>
        </p:txBody>
      </p:sp>
      <p:pic>
        <p:nvPicPr>
          <p:cNvPr id="29" name="Picture 28">
            <a:extLst>
              <a:ext uri="{FF2B5EF4-FFF2-40B4-BE49-F238E27FC236}">
                <a16:creationId xmlns:a16="http://schemas.microsoft.com/office/drawing/2014/main" id="{222BFABD-46F2-73E1-1D80-D70D68B040C0}"/>
              </a:ext>
            </a:extLst>
          </p:cNvPr>
          <p:cNvPicPr>
            <a:picLocks noChangeAspect="1"/>
          </p:cNvPicPr>
          <p:nvPr/>
        </p:nvPicPr>
        <p:blipFill>
          <a:blip r:embed="rId3"/>
          <a:stretch>
            <a:fillRect/>
          </a:stretch>
        </p:blipFill>
        <p:spPr>
          <a:xfrm>
            <a:off x="12408824" y="7429500"/>
            <a:ext cx="2209800" cy="800100"/>
          </a:xfrm>
          <a:prstGeom prst="rect">
            <a:avLst/>
          </a:prstGeom>
        </p:spPr>
      </p:pic>
    </p:spTree>
    <p:extLst>
      <p:ext uri="{BB962C8B-B14F-4D97-AF65-F5344CB8AC3E}">
        <p14:creationId xmlns:p14="http://schemas.microsoft.com/office/powerpoint/2010/main" val="1896702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3427" y="591979"/>
            <a:ext cx="9587984" cy="672703"/>
          </a:xfrm>
          <a:prstGeom prst="rect">
            <a:avLst/>
          </a:prstGeom>
          <a:noFill/>
          <a:ln/>
        </p:spPr>
        <p:txBody>
          <a:bodyPr wrap="none" lIns="0" tIns="0" rIns="0" bIns="0" rtlCol="0" anchor="t"/>
          <a:lstStyle/>
          <a:p>
            <a:pPr marL="0" indent="0" algn="l">
              <a:lnSpc>
                <a:spcPts val="5250"/>
              </a:lnSpc>
              <a:buNone/>
            </a:pPr>
            <a:r>
              <a:rPr lang="en-US" sz="4200">
                <a:solidFill>
                  <a:srgbClr val="5C4E3D"/>
                </a:solidFill>
                <a:latin typeface="Libre Baskerville" pitchFamily="34" charset="0"/>
                <a:ea typeface="Libre Baskerville" pitchFamily="34" charset="-122"/>
                <a:cs typeface="Libre Baskerville" pitchFamily="34" charset="-120"/>
              </a:rPr>
              <a:t>Key Findings &amp; Recommendations</a:t>
            </a:r>
            <a:endParaRPr lang="en-US" sz="4200"/>
          </a:p>
        </p:txBody>
      </p:sp>
      <p:sp>
        <p:nvSpPr>
          <p:cNvPr id="3" name="Text 1"/>
          <p:cNvSpPr/>
          <p:nvPr/>
        </p:nvSpPr>
        <p:spPr>
          <a:xfrm>
            <a:off x="753427" y="1802844"/>
            <a:ext cx="2690812" cy="336352"/>
          </a:xfrm>
          <a:prstGeom prst="rect">
            <a:avLst/>
          </a:prstGeom>
          <a:noFill/>
          <a:ln/>
        </p:spPr>
        <p:txBody>
          <a:bodyPr wrap="none" lIns="0" tIns="0" rIns="0" bIns="0" rtlCol="0" anchor="t"/>
          <a:lstStyle/>
          <a:p>
            <a:pPr marL="0" indent="0" algn="l">
              <a:lnSpc>
                <a:spcPts val="2600"/>
              </a:lnSpc>
              <a:buNone/>
            </a:pPr>
            <a:r>
              <a:rPr lang="en-US" sz="2100">
                <a:solidFill>
                  <a:srgbClr val="5C4E3D"/>
                </a:solidFill>
                <a:latin typeface="Libre Baskerville" pitchFamily="34" charset="0"/>
                <a:ea typeface="Libre Baskerville" pitchFamily="34" charset="-122"/>
                <a:cs typeface="Libre Baskerville" pitchFamily="34" charset="-120"/>
              </a:rPr>
              <a:t>Critical Insights</a:t>
            </a:r>
            <a:endParaRPr lang="en-US" sz="2100"/>
          </a:p>
        </p:txBody>
      </p:sp>
      <p:sp>
        <p:nvSpPr>
          <p:cNvPr id="4" name="Shape 2"/>
          <p:cNvSpPr/>
          <p:nvPr/>
        </p:nvSpPr>
        <p:spPr>
          <a:xfrm>
            <a:off x="753427" y="2381369"/>
            <a:ext cx="484346" cy="484346"/>
          </a:xfrm>
          <a:prstGeom prst="roundRect">
            <a:avLst>
              <a:gd name="adj" fmla="val 18667"/>
            </a:avLst>
          </a:prstGeom>
          <a:solidFill>
            <a:srgbClr val="F7EDD4"/>
          </a:solidFill>
          <a:ln w="7620">
            <a:solidFill>
              <a:srgbClr val="DDD3BA"/>
            </a:solidFill>
            <a:prstDash val="solid"/>
          </a:ln>
        </p:spPr>
        <p:txBody>
          <a:bodyPr/>
          <a:lstStyle/>
          <a:p>
            <a:endParaRPr lang="en-IN"/>
          </a:p>
        </p:txBody>
      </p:sp>
      <p:sp>
        <p:nvSpPr>
          <p:cNvPr id="5" name="Text 3"/>
          <p:cNvSpPr/>
          <p:nvPr/>
        </p:nvSpPr>
        <p:spPr>
          <a:xfrm>
            <a:off x="1453039" y="2451259"/>
            <a:ext cx="5599628" cy="1032986"/>
          </a:xfrm>
          <a:prstGeom prst="rect">
            <a:avLst/>
          </a:prstGeom>
          <a:noFill/>
          <a:ln/>
        </p:spPr>
        <p:txBody>
          <a:bodyPr wrap="square" lIns="0" tIns="0" rIns="0" bIns="0" rtlCol="0" anchor="t"/>
          <a:lstStyle/>
          <a:p>
            <a:pPr marL="0" indent="0" algn="l">
              <a:lnSpc>
                <a:spcPts val="2700"/>
              </a:lnSpc>
              <a:buNone/>
            </a:pPr>
            <a:r>
              <a:rPr lang="en-US" sz="1650">
                <a:solidFill>
                  <a:srgbClr val="454240"/>
                </a:solidFill>
                <a:latin typeface="DM Sans" pitchFamily="34" charset="0"/>
                <a:ea typeface="DM Sans" pitchFamily="34" charset="-122"/>
                <a:cs typeface="DM Sans" pitchFamily="34" charset="-120"/>
              </a:rPr>
              <a:t>Burkina Faso shows higher growth potential but greater volatility compared to South Africa's stable but declining output</a:t>
            </a:r>
            <a:endParaRPr lang="en-US" sz="1650"/>
          </a:p>
        </p:txBody>
      </p:sp>
      <p:sp>
        <p:nvSpPr>
          <p:cNvPr id="6" name="Shape 4"/>
          <p:cNvSpPr/>
          <p:nvPr/>
        </p:nvSpPr>
        <p:spPr>
          <a:xfrm>
            <a:off x="753427" y="3914775"/>
            <a:ext cx="484346" cy="484346"/>
          </a:xfrm>
          <a:prstGeom prst="roundRect">
            <a:avLst>
              <a:gd name="adj" fmla="val 18667"/>
            </a:avLst>
          </a:prstGeom>
          <a:solidFill>
            <a:srgbClr val="F7EDD4"/>
          </a:solidFill>
          <a:ln w="7620">
            <a:solidFill>
              <a:srgbClr val="DDD3BA"/>
            </a:solidFill>
            <a:prstDash val="solid"/>
          </a:ln>
        </p:spPr>
        <p:txBody>
          <a:bodyPr/>
          <a:lstStyle/>
          <a:p>
            <a:endParaRPr lang="en-IN"/>
          </a:p>
        </p:txBody>
      </p:sp>
      <p:sp>
        <p:nvSpPr>
          <p:cNvPr id="7" name="Text 5"/>
          <p:cNvSpPr/>
          <p:nvPr/>
        </p:nvSpPr>
        <p:spPr>
          <a:xfrm>
            <a:off x="1453039" y="3984665"/>
            <a:ext cx="5599628" cy="688658"/>
          </a:xfrm>
          <a:prstGeom prst="rect">
            <a:avLst/>
          </a:prstGeom>
          <a:noFill/>
          <a:ln/>
        </p:spPr>
        <p:txBody>
          <a:bodyPr wrap="square" lIns="0" tIns="0" rIns="0" bIns="0" rtlCol="0" anchor="t"/>
          <a:lstStyle/>
          <a:p>
            <a:pPr marL="0" indent="0" algn="l">
              <a:lnSpc>
                <a:spcPts val="2700"/>
              </a:lnSpc>
              <a:buNone/>
            </a:pPr>
            <a:r>
              <a:rPr lang="en-US" sz="1650">
                <a:solidFill>
                  <a:srgbClr val="454240"/>
                </a:solidFill>
                <a:latin typeface="DM Sans" pitchFamily="34" charset="0"/>
                <a:ea typeface="DM Sans" pitchFamily="34" charset="-122"/>
                <a:cs typeface="DM Sans" pitchFamily="34" charset="-120"/>
              </a:rPr>
              <a:t>G7 nations remain dominant trade partners, but BRICS share is growing (+18% since 2018)</a:t>
            </a:r>
            <a:endParaRPr lang="en-US" sz="1650"/>
          </a:p>
        </p:txBody>
      </p:sp>
      <p:sp>
        <p:nvSpPr>
          <p:cNvPr id="8" name="Shape 6"/>
          <p:cNvSpPr/>
          <p:nvPr/>
        </p:nvSpPr>
        <p:spPr>
          <a:xfrm>
            <a:off x="753427" y="5103852"/>
            <a:ext cx="484346" cy="484346"/>
          </a:xfrm>
          <a:prstGeom prst="roundRect">
            <a:avLst>
              <a:gd name="adj" fmla="val 18667"/>
            </a:avLst>
          </a:prstGeom>
          <a:solidFill>
            <a:srgbClr val="F7EDD4"/>
          </a:solidFill>
          <a:ln w="7620">
            <a:solidFill>
              <a:srgbClr val="DDD3BA"/>
            </a:solidFill>
            <a:prstDash val="solid"/>
          </a:ln>
        </p:spPr>
        <p:txBody>
          <a:bodyPr/>
          <a:lstStyle/>
          <a:p>
            <a:endParaRPr lang="en-IN"/>
          </a:p>
        </p:txBody>
      </p:sp>
      <p:sp>
        <p:nvSpPr>
          <p:cNvPr id="9" name="Text 7"/>
          <p:cNvSpPr/>
          <p:nvPr/>
        </p:nvSpPr>
        <p:spPr>
          <a:xfrm>
            <a:off x="1453039" y="5173742"/>
            <a:ext cx="5599628" cy="688658"/>
          </a:xfrm>
          <a:prstGeom prst="rect">
            <a:avLst/>
          </a:prstGeom>
          <a:noFill/>
          <a:ln/>
        </p:spPr>
        <p:txBody>
          <a:bodyPr wrap="square" lIns="0" tIns="0" rIns="0" bIns="0" rtlCol="0" anchor="t"/>
          <a:lstStyle/>
          <a:p>
            <a:pPr marL="0" indent="0" algn="l">
              <a:lnSpc>
                <a:spcPts val="2700"/>
              </a:lnSpc>
              <a:buNone/>
            </a:pPr>
            <a:r>
              <a:rPr lang="en-US" sz="1650">
                <a:solidFill>
                  <a:srgbClr val="454240"/>
                </a:solidFill>
                <a:latin typeface="DM Sans" pitchFamily="34" charset="0"/>
                <a:ea typeface="DM Sans" pitchFamily="34" charset="-122"/>
                <a:cs typeface="DM Sans" pitchFamily="34" charset="-120"/>
              </a:rPr>
              <a:t>Unwrought gold (HS 710812) dominates exports, indicating limited value addition within Africa</a:t>
            </a:r>
            <a:endParaRPr lang="en-US" sz="1650"/>
          </a:p>
        </p:txBody>
      </p:sp>
      <p:sp>
        <p:nvSpPr>
          <p:cNvPr id="10" name="Shape 8"/>
          <p:cNvSpPr/>
          <p:nvPr/>
        </p:nvSpPr>
        <p:spPr>
          <a:xfrm>
            <a:off x="753427" y="6292929"/>
            <a:ext cx="484346" cy="484346"/>
          </a:xfrm>
          <a:prstGeom prst="roundRect">
            <a:avLst>
              <a:gd name="adj" fmla="val 18667"/>
            </a:avLst>
          </a:prstGeom>
          <a:solidFill>
            <a:srgbClr val="F7EDD4"/>
          </a:solidFill>
          <a:ln w="7620">
            <a:solidFill>
              <a:srgbClr val="DDD3BA"/>
            </a:solidFill>
            <a:prstDash val="solid"/>
          </a:ln>
        </p:spPr>
        <p:txBody>
          <a:bodyPr/>
          <a:lstStyle/>
          <a:p>
            <a:endParaRPr lang="en-IN"/>
          </a:p>
        </p:txBody>
      </p:sp>
      <p:sp>
        <p:nvSpPr>
          <p:cNvPr id="11" name="Text 9"/>
          <p:cNvSpPr/>
          <p:nvPr/>
        </p:nvSpPr>
        <p:spPr>
          <a:xfrm>
            <a:off x="1453039" y="6362819"/>
            <a:ext cx="5599628" cy="1032986"/>
          </a:xfrm>
          <a:prstGeom prst="rect">
            <a:avLst/>
          </a:prstGeom>
          <a:noFill/>
          <a:ln/>
        </p:spPr>
        <p:txBody>
          <a:bodyPr wrap="square" lIns="0" tIns="0" rIns="0" bIns="0" rtlCol="0" anchor="t"/>
          <a:lstStyle/>
          <a:p>
            <a:pPr marL="0" indent="0" algn="l">
              <a:lnSpc>
                <a:spcPts val="2700"/>
              </a:lnSpc>
              <a:buNone/>
            </a:pPr>
            <a:r>
              <a:rPr lang="en-US" sz="1650">
                <a:solidFill>
                  <a:srgbClr val="454240"/>
                </a:solidFill>
                <a:latin typeface="DM Sans" pitchFamily="34" charset="0"/>
                <a:ea typeface="DM Sans" pitchFamily="34" charset="-122"/>
                <a:cs typeface="DM Sans" pitchFamily="34" charset="-120"/>
              </a:rPr>
              <a:t>Global disruptions trigger significant price and volume fluctuations, with African producers showing varying resilience</a:t>
            </a:r>
            <a:endParaRPr lang="en-US" sz="1650"/>
          </a:p>
        </p:txBody>
      </p:sp>
      <p:sp>
        <p:nvSpPr>
          <p:cNvPr id="12" name="Text 10"/>
          <p:cNvSpPr/>
          <p:nvPr/>
        </p:nvSpPr>
        <p:spPr>
          <a:xfrm>
            <a:off x="7585353" y="1802844"/>
            <a:ext cx="4934426" cy="336352"/>
          </a:xfrm>
          <a:prstGeom prst="rect">
            <a:avLst/>
          </a:prstGeom>
          <a:noFill/>
          <a:ln/>
        </p:spPr>
        <p:txBody>
          <a:bodyPr wrap="none" lIns="0" tIns="0" rIns="0" bIns="0" rtlCol="0" anchor="t"/>
          <a:lstStyle/>
          <a:p>
            <a:pPr marL="0" indent="0" algn="l">
              <a:lnSpc>
                <a:spcPts val="2600"/>
              </a:lnSpc>
              <a:buNone/>
            </a:pPr>
            <a:r>
              <a:rPr lang="en-US" sz="2100">
                <a:solidFill>
                  <a:srgbClr val="5C4E3D"/>
                </a:solidFill>
                <a:latin typeface="Libre Baskerville" pitchFamily="34" charset="0"/>
                <a:ea typeface="Libre Baskerville" pitchFamily="34" charset="-122"/>
                <a:cs typeface="Libre Baskerville" pitchFamily="34" charset="-120"/>
              </a:rPr>
              <a:t>Recommendations for Stakeholders</a:t>
            </a:r>
            <a:endParaRPr lang="en-US" sz="2100"/>
          </a:p>
        </p:txBody>
      </p:sp>
      <p:sp>
        <p:nvSpPr>
          <p:cNvPr id="13" name="Text 11"/>
          <p:cNvSpPr/>
          <p:nvPr/>
        </p:nvSpPr>
        <p:spPr>
          <a:xfrm>
            <a:off x="7585353" y="2354461"/>
            <a:ext cx="6299240" cy="688658"/>
          </a:xfrm>
          <a:prstGeom prst="rect">
            <a:avLst/>
          </a:prstGeom>
          <a:noFill/>
          <a:ln/>
        </p:spPr>
        <p:txBody>
          <a:bodyPr wrap="square" lIns="0" tIns="0" rIns="0" bIns="0" rtlCol="0" anchor="t"/>
          <a:lstStyle/>
          <a:p>
            <a:pPr marL="342900" indent="-342900" algn="l">
              <a:lnSpc>
                <a:spcPts val="2700"/>
              </a:lnSpc>
              <a:buSzPct val="100000"/>
              <a:buChar char="•"/>
            </a:pPr>
            <a:r>
              <a:rPr lang="en-US" sz="1650">
                <a:solidFill>
                  <a:srgbClr val="454240"/>
                </a:solidFill>
                <a:latin typeface="DM Sans" pitchFamily="34" charset="0"/>
                <a:ea typeface="DM Sans" pitchFamily="34" charset="-122"/>
                <a:cs typeface="DM Sans" pitchFamily="34" charset="-120"/>
              </a:rPr>
              <a:t>Invest in domestic refining capacity to capture more value from gold exports</a:t>
            </a:r>
            <a:endParaRPr lang="en-US" sz="1650"/>
          </a:p>
        </p:txBody>
      </p:sp>
      <p:sp>
        <p:nvSpPr>
          <p:cNvPr id="14" name="Text 12"/>
          <p:cNvSpPr/>
          <p:nvPr/>
        </p:nvSpPr>
        <p:spPr>
          <a:xfrm>
            <a:off x="7585353" y="3118366"/>
            <a:ext cx="6299240" cy="688658"/>
          </a:xfrm>
          <a:prstGeom prst="rect">
            <a:avLst/>
          </a:prstGeom>
          <a:noFill/>
          <a:ln/>
        </p:spPr>
        <p:txBody>
          <a:bodyPr wrap="square" lIns="0" tIns="0" rIns="0" bIns="0" rtlCol="0" anchor="t"/>
          <a:lstStyle/>
          <a:p>
            <a:pPr marL="342900" indent="-342900" algn="l">
              <a:lnSpc>
                <a:spcPts val="2700"/>
              </a:lnSpc>
              <a:buSzPct val="100000"/>
              <a:buChar char="•"/>
            </a:pPr>
            <a:r>
              <a:rPr lang="en-US" sz="1650">
                <a:solidFill>
                  <a:srgbClr val="454240"/>
                </a:solidFill>
                <a:latin typeface="DM Sans" pitchFamily="34" charset="0"/>
                <a:ea typeface="DM Sans" pitchFamily="34" charset="-122"/>
                <a:cs typeface="DM Sans" pitchFamily="34" charset="-120"/>
              </a:rPr>
              <a:t>Develop intra-African gold trade relationships to reduce dependency on external markets</a:t>
            </a:r>
            <a:endParaRPr lang="en-US" sz="1650"/>
          </a:p>
        </p:txBody>
      </p:sp>
      <p:sp>
        <p:nvSpPr>
          <p:cNvPr id="15" name="Text 13"/>
          <p:cNvSpPr/>
          <p:nvPr/>
        </p:nvSpPr>
        <p:spPr>
          <a:xfrm>
            <a:off x="7585353" y="3882271"/>
            <a:ext cx="6299240" cy="688658"/>
          </a:xfrm>
          <a:prstGeom prst="rect">
            <a:avLst/>
          </a:prstGeom>
          <a:noFill/>
          <a:ln/>
        </p:spPr>
        <p:txBody>
          <a:bodyPr wrap="square" lIns="0" tIns="0" rIns="0" bIns="0" rtlCol="0" anchor="t"/>
          <a:lstStyle/>
          <a:p>
            <a:pPr marL="342900" indent="-342900" algn="l">
              <a:lnSpc>
                <a:spcPts val="2700"/>
              </a:lnSpc>
              <a:buSzPct val="100000"/>
              <a:buChar char="•"/>
            </a:pPr>
            <a:r>
              <a:rPr lang="en-US" sz="1650">
                <a:solidFill>
                  <a:srgbClr val="454240"/>
                </a:solidFill>
                <a:latin typeface="DM Sans" pitchFamily="34" charset="0"/>
                <a:ea typeface="DM Sans" pitchFamily="34" charset="-122"/>
                <a:cs typeface="DM Sans" pitchFamily="34" charset="-120"/>
              </a:rPr>
              <a:t>Implement advanced analytics for early detection of market shifts</a:t>
            </a:r>
            <a:endParaRPr lang="en-US" sz="1650"/>
          </a:p>
        </p:txBody>
      </p:sp>
      <p:sp>
        <p:nvSpPr>
          <p:cNvPr id="16" name="Text 14"/>
          <p:cNvSpPr/>
          <p:nvPr/>
        </p:nvSpPr>
        <p:spPr>
          <a:xfrm>
            <a:off x="7585353" y="4646176"/>
            <a:ext cx="6299240" cy="688658"/>
          </a:xfrm>
          <a:prstGeom prst="rect">
            <a:avLst/>
          </a:prstGeom>
          <a:noFill/>
          <a:ln/>
        </p:spPr>
        <p:txBody>
          <a:bodyPr wrap="square" lIns="0" tIns="0" rIns="0" bIns="0" rtlCol="0" anchor="t"/>
          <a:lstStyle/>
          <a:p>
            <a:pPr marL="342900" indent="-342900" algn="l">
              <a:lnSpc>
                <a:spcPts val="2700"/>
              </a:lnSpc>
              <a:buSzPct val="100000"/>
              <a:buChar char="•"/>
            </a:pPr>
            <a:r>
              <a:rPr lang="en-US" sz="1650">
                <a:solidFill>
                  <a:srgbClr val="454240"/>
                </a:solidFill>
                <a:latin typeface="DM Sans" pitchFamily="34" charset="0"/>
                <a:ea typeface="DM Sans" pitchFamily="34" charset="-122"/>
                <a:cs typeface="DM Sans" pitchFamily="34" charset="-120"/>
              </a:rPr>
              <a:t>Diversify export markets to balance G7 and BRICS relationships</a:t>
            </a:r>
            <a:endParaRPr lang="en-US" sz="1650"/>
          </a:p>
        </p:txBody>
      </p:sp>
      <p:sp>
        <p:nvSpPr>
          <p:cNvPr id="17" name="Text 15"/>
          <p:cNvSpPr/>
          <p:nvPr/>
        </p:nvSpPr>
        <p:spPr>
          <a:xfrm>
            <a:off x="7585353" y="5410081"/>
            <a:ext cx="6299240" cy="688658"/>
          </a:xfrm>
          <a:prstGeom prst="rect">
            <a:avLst/>
          </a:prstGeom>
          <a:noFill/>
          <a:ln/>
        </p:spPr>
        <p:txBody>
          <a:bodyPr wrap="square" lIns="0" tIns="0" rIns="0" bIns="0" rtlCol="0" anchor="t"/>
          <a:lstStyle/>
          <a:p>
            <a:pPr marL="342900" indent="-342900" algn="l">
              <a:lnSpc>
                <a:spcPts val="2700"/>
              </a:lnSpc>
              <a:buSzPct val="100000"/>
              <a:buChar char="•"/>
            </a:pPr>
            <a:r>
              <a:rPr lang="en-US" sz="1650">
                <a:solidFill>
                  <a:srgbClr val="454240"/>
                </a:solidFill>
                <a:latin typeface="DM Sans" pitchFamily="34" charset="0"/>
                <a:ea typeface="DM Sans" pitchFamily="34" charset="-122"/>
                <a:cs typeface="DM Sans" pitchFamily="34" charset="-120"/>
              </a:rPr>
              <a:t>Establish gold reserves as economic buffers against global volatility</a:t>
            </a:r>
            <a:endParaRPr lang="en-US" sz="1650"/>
          </a:p>
        </p:txBody>
      </p:sp>
      <p:sp>
        <p:nvSpPr>
          <p:cNvPr id="18" name="Text 16"/>
          <p:cNvSpPr/>
          <p:nvPr/>
        </p:nvSpPr>
        <p:spPr>
          <a:xfrm>
            <a:off x="7585353" y="6292453"/>
            <a:ext cx="6299240" cy="688658"/>
          </a:xfrm>
          <a:prstGeom prst="rect">
            <a:avLst/>
          </a:prstGeom>
          <a:noFill/>
          <a:ln/>
        </p:spPr>
        <p:txBody>
          <a:bodyPr wrap="square" lIns="0" tIns="0" rIns="0" bIns="0" rtlCol="0" anchor="t"/>
          <a:lstStyle/>
          <a:p>
            <a:pPr marL="0" indent="0" algn="l">
              <a:lnSpc>
                <a:spcPts val="2700"/>
              </a:lnSpc>
              <a:buNone/>
            </a:pPr>
            <a:r>
              <a:rPr lang="en-US" sz="1650">
                <a:solidFill>
                  <a:srgbClr val="454240"/>
                </a:solidFill>
                <a:latin typeface="DM Sans" pitchFamily="34" charset="0"/>
                <a:ea typeface="DM Sans" pitchFamily="34" charset="-122"/>
                <a:cs typeface="DM Sans" pitchFamily="34" charset="-120"/>
              </a:rPr>
              <a:t>Follow-up research should explore artisanal mining impacts and emerging West African producers.</a:t>
            </a:r>
            <a:endParaRPr lang="en-US" sz="1650"/>
          </a:p>
        </p:txBody>
      </p:sp>
      <p:pic>
        <p:nvPicPr>
          <p:cNvPr id="19" name="Picture 18">
            <a:extLst>
              <a:ext uri="{FF2B5EF4-FFF2-40B4-BE49-F238E27FC236}">
                <a16:creationId xmlns:a16="http://schemas.microsoft.com/office/drawing/2014/main" id="{CC8B24A3-48A3-7F46-7781-C3F8D779FBCF}"/>
              </a:ext>
            </a:extLst>
          </p:cNvPr>
          <p:cNvPicPr>
            <a:picLocks noChangeAspect="1"/>
          </p:cNvPicPr>
          <p:nvPr/>
        </p:nvPicPr>
        <p:blipFill>
          <a:blip r:embed="rId3"/>
          <a:stretch>
            <a:fillRect/>
          </a:stretch>
        </p:blipFill>
        <p:spPr>
          <a:xfrm>
            <a:off x="12839700" y="7454900"/>
            <a:ext cx="1790700" cy="7747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2155746"/>
            <a:ext cx="7556421" cy="2126337"/>
          </a:xfrm>
          <a:prstGeom prst="rect">
            <a:avLst/>
          </a:prstGeom>
          <a:noFill/>
          <a:ln/>
        </p:spPr>
        <p:txBody>
          <a:bodyPr wrap="square" lIns="0" tIns="0" rIns="0" bIns="0" rtlCol="0" anchor="t"/>
          <a:lstStyle/>
          <a:p>
            <a:pPr marL="0" indent="0" algn="l">
              <a:lnSpc>
                <a:spcPts val="5550"/>
              </a:lnSpc>
              <a:buNone/>
            </a:pPr>
            <a:r>
              <a:rPr lang="en-US" sz="4450">
                <a:solidFill>
                  <a:srgbClr val="5C4E3D"/>
                </a:solidFill>
                <a:latin typeface="Libre Baskerville" pitchFamily="34" charset="0"/>
                <a:ea typeface="Libre Baskerville" pitchFamily="34" charset="-122"/>
                <a:cs typeface="Libre Baskerville" pitchFamily="34" charset="-120"/>
              </a:rPr>
              <a:t>African Gold Trade: BRICS vs G7 </a:t>
            </a:r>
            <a:br>
              <a:rPr lang="en-US" sz="4450">
                <a:solidFill>
                  <a:srgbClr val="5C4E3D"/>
                </a:solidFill>
                <a:latin typeface="Libre Baskerville" pitchFamily="34" charset="0"/>
                <a:ea typeface="Libre Baskerville" pitchFamily="34" charset="-122"/>
                <a:cs typeface="Libre Baskerville" pitchFamily="34" charset="-120"/>
              </a:rPr>
            </a:br>
            <a:r>
              <a:rPr lang="en-US" sz="4450">
                <a:solidFill>
                  <a:srgbClr val="5C4E3D"/>
                </a:solidFill>
                <a:latin typeface="Libre Baskerville" pitchFamily="34" charset="0"/>
                <a:ea typeface="Libre Baskerville" pitchFamily="34" charset="-122"/>
                <a:cs typeface="Libre Baskerville" pitchFamily="34" charset="-120"/>
              </a:rPr>
              <a:t>Geopolitical Dynamics</a:t>
            </a:r>
            <a:endParaRPr lang="en-US" sz="4450"/>
          </a:p>
        </p:txBody>
      </p:sp>
      <p:sp>
        <p:nvSpPr>
          <p:cNvPr id="4" name="Text 1"/>
          <p:cNvSpPr/>
          <p:nvPr/>
        </p:nvSpPr>
        <p:spPr>
          <a:xfrm>
            <a:off x="793790" y="4622244"/>
            <a:ext cx="7122989" cy="1451610"/>
          </a:xfrm>
          <a:prstGeom prst="rect">
            <a:avLst/>
          </a:prstGeom>
          <a:noFill/>
          <a:ln/>
        </p:spPr>
        <p:txBody>
          <a:bodyPr wrap="square" lIns="0" tIns="0" rIns="0" bIns="0" rtlCol="0" anchor="t"/>
          <a:lstStyle/>
          <a:p>
            <a:pPr marL="0" indent="0" algn="l">
              <a:lnSpc>
                <a:spcPts val="2850"/>
              </a:lnSpc>
              <a:buNone/>
            </a:pPr>
            <a:r>
              <a:rPr lang="en-US" sz="1750">
                <a:solidFill>
                  <a:srgbClr val="454240"/>
                </a:solidFill>
                <a:latin typeface="DM Sans" pitchFamily="34" charset="0"/>
                <a:ea typeface="DM Sans" pitchFamily="34" charset="-122"/>
                <a:cs typeface="DM Sans" pitchFamily="34" charset="-120"/>
              </a:rPr>
              <a:t>This analysis explores gold trading patterns between African nations (focusing on Burkina Faso and South Africa) and major global powers, revealing shifting dynamics between BRICS and G7 nations with significant geopolitical implications.</a:t>
            </a:r>
            <a:endParaRPr lang="en-US" sz="1750"/>
          </a:p>
        </p:txBody>
      </p:sp>
      <p:pic>
        <p:nvPicPr>
          <p:cNvPr id="6" name="Picture 5" descr="A map of africa with arrows and arrows&#10;&#10;AI-generated content may be incorrect.">
            <a:extLst>
              <a:ext uri="{FF2B5EF4-FFF2-40B4-BE49-F238E27FC236}">
                <a16:creationId xmlns:a16="http://schemas.microsoft.com/office/drawing/2014/main" id="{B6217168-5B0B-2EF5-3847-2F939EF73427}"/>
              </a:ext>
            </a:extLst>
          </p:cNvPr>
          <p:cNvPicPr>
            <a:picLocks noChangeAspect="1"/>
          </p:cNvPicPr>
          <p:nvPr/>
        </p:nvPicPr>
        <p:blipFill>
          <a:blip r:embed="rId3"/>
          <a:stretch>
            <a:fillRect/>
          </a:stretch>
        </p:blipFill>
        <p:spPr>
          <a:xfrm>
            <a:off x="8013326" y="1203158"/>
            <a:ext cx="6520822" cy="688090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1638" y="566976"/>
            <a:ext cx="5155168" cy="644366"/>
          </a:xfrm>
          <a:prstGeom prst="rect">
            <a:avLst/>
          </a:prstGeom>
          <a:noFill/>
          <a:ln/>
        </p:spPr>
        <p:txBody>
          <a:bodyPr wrap="none" lIns="0" tIns="0" rIns="0" bIns="0" rtlCol="0" anchor="t"/>
          <a:lstStyle/>
          <a:p>
            <a:pPr marL="0" indent="0" algn="l">
              <a:lnSpc>
                <a:spcPts val="5050"/>
              </a:lnSpc>
              <a:buNone/>
            </a:pPr>
            <a:r>
              <a:rPr lang="en-US" sz="4050">
                <a:solidFill>
                  <a:srgbClr val="5C4E3D"/>
                </a:solidFill>
                <a:latin typeface="Libre Baskerville" pitchFamily="34" charset="0"/>
                <a:ea typeface="Libre Baskerville" pitchFamily="34" charset="-122"/>
                <a:cs typeface="Libre Baskerville" pitchFamily="34" charset="-120"/>
              </a:rPr>
              <a:t>Trade with BRICS</a:t>
            </a:r>
            <a:endParaRPr lang="en-US" sz="4050"/>
          </a:p>
        </p:txBody>
      </p:sp>
      <p:sp>
        <p:nvSpPr>
          <p:cNvPr id="3" name="Text 1"/>
          <p:cNvSpPr/>
          <p:nvPr/>
        </p:nvSpPr>
        <p:spPr>
          <a:xfrm>
            <a:off x="721638" y="1706047"/>
            <a:ext cx="6342102" cy="989767"/>
          </a:xfrm>
          <a:prstGeom prst="rect">
            <a:avLst/>
          </a:prstGeom>
          <a:noFill/>
          <a:ln/>
        </p:spPr>
        <p:txBody>
          <a:bodyPr wrap="square" lIns="0" tIns="0" rIns="0" bIns="0" rtlCol="0" anchor="t"/>
          <a:lstStyle/>
          <a:p>
            <a:pPr marL="0" indent="0" algn="l">
              <a:lnSpc>
                <a:spcPts val="2550"/>
              </a:lnSpc>
              <a:buNone/>
            </a:pPr>
            <a:r>
              <a:rPr lang="en-US" sz="1600">
                <a:solidFill>
                  <a:srgbClr val="454240"/>
                </a:solidFill>
                <a:latin typeface="DM Sans" pitchFamily="34" charset="0"/>
                <a:ea typeface="DM Sans" pitchFamily="34" charset="-122"/>
                <a:cs typeface="DM Sans" pitchFamily="34" charset="-120"/>
              </a:rPr>
              <a:t>The BRICS nations, particularly </a:t>
            </a:r>
            <a:r>
              <a:rPr lang="en-US" sz="1600" b="1">
                <a:solidFill>
                  <a:srgbClr val="454240"/>
                </a:solidFill>
                <a:latin typeface="DM Sans" pitchFamily="34" charset="0"/>
                <a:ea typeface="DM Sans" pitchFamily="34" charset="-122"/>
                <a:cs typeface="DM Sans" pitchFamily="34" charset="-120"/>
              </a:rPr>
              <a:t>India and China</a:t>
            </a:r>
            <a:r>
              <a:rPr lang="en-US" sz="1600">
                <a:solidFill>
                  <a:srgbClr val="454240"/>
                </a:solidFill>
                <a:latin typeface="DM Sans" pitchFamily="34" charset="0"/>
                <a:ea typeface="DM Sans" pitchFamily="34" charset="-122"/>
                <a:cs typeface="DM Sans" pitchFamily="34" charset="-120"/>
              </a:rPr>
              <a:t>, have established themselves as dominant trading partners for African gold producers:</a:t>
            </a:r>
            <a:endParaRPr lang="en-US" sz="1600"/>
          </a:p>
        </p:txBody>
      </p:sp>
      <p:sp>
        <p:nvSpPr>
          <p:cNvPr id="4" name="Text 2"/>
          <p:cNvSpPr/>
          <p:nvPr/>
        </p:nvSpPr>
        <p:spPr>
          <a:xfrm>
            <a:off x="721638" y="2881313"/>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a:solidFill>
                  <a:srgbClr val="454240"/>
                </a:solidFill>
                <a:latin typeface="DM Sans" pitchFamily="34" charset="0"/>
                <a:ea typeface="DM Sans" pitchFamily="34" charset="-122"/>
                <a:cs typeface="DM Sans" pitchFamily="34" charset="-120"/>
              </a:rPr>
              <a:t>India has emerged as the primary importer of Burkina Faso's gold</a:t>
            </a:r>
            <a:endParaRPr lang="en-US" sz="1600"/>
          </a:p>
        </p:txBody>
      </p:sp>
      <p:sp>
        <p:nvSpPr>
          <p:cNvPr id="5" name="Text 3"/>
          <p:cNvSpPr/>
          <p:nvPr/>
        </p:nvSpPr>
        <p:spPr>
          <a:xfrm>
            <a:off x="721638" y="3613309"/>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1600">
                <a:solidFill>
                  <a:srgbClr val="454240"/>
                </a:solidFill>
                <a:latin typeface="DM Sans" pitchFamily="34" charset="0"/>
                <a:ea typeface="DM Sans" pitchFamily="34" charset="-122"/>
                <a:cs typeface="DM Sans" pitchFamily="34" charset="-120"/>
              </a:rPr>
              <a:t>China sources primarily from South Africa</a:t>
            </a:r>
            <a:endParaRPr lang="en-US" sz="1600"/>
          </a:p>
        </p:txBody>
      </p:sp>
      <p:sp>
        <p:nvSpPr>
          <p:cNvPr id="6" name="Text 4"/>
          <p:cNvSpPr/>
          <p:nvPr/>
        </p:nvSpPr>
        <p:spPr>
          <a:xfrm>
            <a:off x="721638" y="4015383"/>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a:solidFill>
                  <a:srgbClr val="454240"/>
                </a:solidFill>
                <a:latin typeface="DM Sans" pitchFamily="34" charset="0"/>
                <a:ea typeface="DM Sans" pitchFamily="34" charset="-122"/>
                <a:cs typeface="DM Sans" pitchFamily="34" charset="-120"/>
              </a:rPr>
              <a:t>Many transactions are routed through the UAE as an intermediary hub</a:t>
            </a:r>
            <a:endParaRPr lang="en-US" sz="1600"/>
          </a:p>
        </p:txBody>
      </p:sp>
      <p:pic>
        <p:nvPicPr>
          <p:cNvPr id="7" name="Image 0" descr="preencoded.png"/>
          <p:cNvPicPr>
            <a:picLocks noChangeAspect="1"/>
          </p:cNvPicPr>
          <p:nvPr/>
        </p:nvPicPr>
        <p:blipFill>
          <a:blip r:embed="rId3"/>
          <a:stretch>
            <a:fillRect/>
          </a:stretch>
        </p:blipFill>
        <p:spPr>
          <a:xfrm>
            <a:off x="7574280" y="1752481"/>
            <a:ext cx="6342102" cy="6342102"/>
          </a:xfrm>
          <a:prstGeom prst="rect">
            <a:avLst/>
          </a:prstGeom>
        </p:spPr>
      </p:pic>
      <p:pic>
        <p:nvPicPr>
          <p:cNvPr id="8" name="Picture 7">
            <a:extLst>
              <a:ext uri="{FF2B5EF4-FFF2-40B4-BE49-F238E27FC236}">
                <a16:creationId xmlns:a16="http://schemas.microsoft.com/office/drawing/2014/main" id="{25485FA5-B3EB-BB24-1842-D0320FAC3EF6}"/>
              </a:ext>
            </a:extLst>
          </p:cNvPr>
          <p:cNvPicPr>
            <a:picLocks noChangeAspect="1"/>
          </p:cNvPicPr>
          <p:nvPr/>
        </p:nvPicPr>
        <p:blipFill>
          <a:blip r:embed="rId4"/>
          <a:stretch>
            <a:fillRect/>
          </a:stretch>
        </p:blipFill>
        <p:spPr>
          <a:xfrm>
            <a:off x="13921231" y="6908800"/>
            <a:ext cx="636675" cy="118578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165033"/>
            <a:ext cx="5670590" cy="708779"/>
          </a:xfrm>
          <a:prstGeom prst="rect">
            <a:avLst/>
          </a:prstGeom>
          <a:noFill/>
          <a:ln/>
        </p:spPr>
        <p:txBody>
          <a:bodyPr wrap="none" lIns="0" tIns="0" rIns="0" bIns="0" rtlCol="0" anchor="t"/>
          <a:lstStyle/>
          <a:p>
            <a:pPr marL="0" indent="0" algn="l">
              <a:lnSpc>
                <a:spcPts val="5550"/>
              </a:lnSpc>
              <a:buNone/>
            </a:pPr>
            <a:r>
              <a:rPr lang="en-US" sz="4450">
                <a:solidFill>
                  <a:srgbClr val="5C4E3D"/>
                </a:solidFill>
                <a:latin typeface="Libre Baskerville" pitchFamily="34" charset="0"/>
                <a:ea typeface="Libre Baskerville" pitchFamily="34" charset="-122"/>
                <a:cs typeface="Libre Baskerville" pitchFamily="34" charset="-120"/>
              </a:rPr>
              <a:t>Trade with G7</a:t>
            </a:r>
            <a:endParaRPr lang="en-US" sz="4450"/>
          </a:p>
        </p:txBody>
      </p:sp>
      <p:sp>
        <p:nvSpPr>
          <p:cNvPr id="3" name="Shape 1"/>
          <p:cNvSpPr/>
          <p:nvPr/>
        </p:nvSpPr>
        <p:spPr>
          <a:xfrm>
            <a:off x="793790" y="3327440"/>
            <a:ext cx="510302" cy="510302"/>
          </a:xfrm>
          <a:prstGeom prst="roundRect">
            <a:avLst>
              <a:gd name="adj" fmla="val 18669"/>
            </a:avLst>
          </a:prstGeom>
          <a:solidFill>
            <a:srgbClr val="F7EDD4"/>
          </a:solidFill>
          <a:ln w="7620">
            <a:solidFill>
              <a:srgbClr val="DDD3BA"/>
            </a:solidFill>
            <a:prstDash val="solid"/>
          </a:ln>
        </p:spPr>
        <p:txBody>
          <a:bodyPr/>
          <a:lstStyle/>
          <a:p>
            <a:endParaRPr lang="en-IN"/>
          </a:p>
        </p:txBody>
      </p:sp>
      <p:sp>
        <p:nvSpPr>
          <p:cNvPr id="4" name="Text 2"/>
          <p:cNvSpPr/>
          <p:nvPr/>
        </p:nvSpPr>
        <p:spPr>
          <a:xfrm>
            <a:off x="1530906" y="3405307"/>
            <a:ext cx="2835235" cy="354330"/>
          </a:xfrm>
          <a:prstGeom prst="rect">
            <a:avLst/>
          </a:prstGeom>
          <a:noFill/>
          <a:ln/>
        </p:spPr>
        <p:txBody>
          <a:bodyPr wrap="none" lIns="0" tIns="0" rIns="0" bIns="0" rtlCol="0" anchor="t"/>
          <a:lstStyle/>
          <a:p>
            <a:pPr marL="0" indent="0" algn="l">
              <a:lnSpc>
                <a:spcPts val="2750"/>
              </a:lnSpc>
              <a:buNone/>
            </a:pPr>
            <a:r>
              <a:rPr lang="en-US" sz="2200">
                <a:solidFill>
                  <a:srgbClr val="454240"/>
                </a:solidFill>
                <a:latin typeface="Libre Baskerville" pitchFamily="34" charset="0"/>
                <a:ea typeface="Libre Baskerville" pitchFamily="34" charset="-122"/>
                <a:cs typeface="Libre Baskerville" pitchFamily="34" charset="-120"/>
              </a:rPr>
              <a:t>Key G7 Partners</a:t>
            </a:r>
            <a:endParaRPr lang="en-US" sz="2200"/>
          </a:p>
        </p:txBody>
      </p:sp>
      <p:sp>
        <p:nvSpPr>
          <p:cNvPr id="5" name="Text 3"/>
          <p:cNvSpPr/>
          <p:nvPr/>
        </p:nvSpPr>
        <p:spPr>
          <a:xfrm>
            <a:off x="1530906" y="3895725"/>
            <a:ext cx="3421499" cy="1451610"/>
          </a:xfrm>
          <a:prstGeom prst="rect">
            <a:avLst/>
          </a:prstGeom>
          <a:noFill/>
          <a:ln/>
        </p:spPr>
        <p:txBody>
          <a:bodyPr wrap="square" lIns="0" tIns="0" rIns="0" bIns="0" rtlCol="0" anchor="t"/>
          <a:lstStyle/>
          <a:p>
            <a:pPr marL="0" indent="0" algn="l">
              <a:lnSpc>
                <a:spcPts val="2850"/>
              </a:lnSpc>
              <a:buNone/>
            </a:pPr>
            <a:r>
              <a:rPr lang="en-US" sz="1750">
                <a:solidFill>
                  <a:srgbClr val="454240"/>
                </a:solidFill>
                <a:latin typeface="DM Sans" pitchFamily="34" charset="0"/>
                <a:ea typeface="DM Sans" pitchFamily="34" charset="-122"/>
                <a:cs typeface="DM Sans" pitchFamily="34" charset="-120"/>
              </a:rPr>
              <a:t>The United Kingdom, United States, and Japan represent the primary G7 nations engaged in African gold trade</a:t>
            </a:r>
            <a:endParaRPr lang="en-US" sz="1750"/>
          </a:p>
        </p:txBody>
      </p:sp>
      <p:sp>
        <p:nvSpPr>
          <p:cNvPr id="6" name="Shape 4"/>
          <p:cNvSpPr/>
          <p:nvPr/>
        </p:nvSpPr>
        <p:spPr>
          <a:xfrm>
            <a:off x="5235893" y="3327440"/>
            <a:ext cx="510302" cy="510302"/>
          </a:xfrm>
          <a:prstGeom prst="roundRect">
            <a:avLst>
              <a:gd name="adj" fmla="val 18669"/>
            </a:avLst>
          </a:prstGeom>
          <a:solidFill>
            <a:srgbClr val="F7EDD4"/>
          </a:solidFill>
          <a:ln w="7620">
            <a:solidFill>
              <a:srgbClr val="DDD3BA"/>
            </a:solidFill>
            <a:prstDash val="solid"/>
          </a:ln>
        </p:spPr>
        <p:txBody>
          <a:bodyPr/>
          <a:lstStyle/>
          <a:p>
            <a:endParaRPr lang="en-IN"/>
          </a:p>
        </p:txBody>
      </p:sp>
      <p:sp>
        <p:nvSpPr>
          <p:cNvPr id="7" name="Text 5"/>
          <p:cNvSpPr/>
          <p:nvPr/>
        </p:nvSpPr>
        <p:spPr>
          <a:xfrm>
            <a:off x="5973008" y="3405307"/>
            <a:ext cx="3421499" cy="708660"/>
          </a:xfrm>
          <a:prstGeom prst="rect">
            <a:avLst/>
          </a:prstGeom>
          <a:noFill/>
          <a:ln/>
        </p:spPr>
        <p:txBody>
          <a:bodyPr wrap="square" lIns="0" tIns="0" rIns="0" bIns="0" rtlCol="0" anchor="t"/>
          <a:lstStyle/>
          <a:p>
            <a:pPr marL="0" indent="0" algn="l">
              <a:lnSpc>
                <a:spcPts val="2750"/>
              </a:lnSpc>
              <a:buNone/>
            </a:pPr>
            <a:r>
              <a:rPr lang="en-US" sz="2200">
                <a:solidFill>
                  <a:srgbClr val="454240"/>
                </a:solidFill>
                <a:latin typeface="Libre Baskerville" pitchFamily="34" charset="0"/>
                <a:ea typeface="Libre Baskerville" pitchFamily="34" charset="-122"/>
                <a:cs typeface="Libre Baskerville" pitchFamily="34" charset="-120"/>
              </a:rPr>
              <a:t>South African Relationships</a:t>
            </a:r>
            <a:endParaRPr lang="en-US" sz="2200"/>
          </a:p>
        </p:txBody>
      </p:sp>
      <p:sp>
        <p:nvSpPr>
          <p:cNvPr id="8" name="Text 6"/>
          <p:cNvSpPr/>
          <p:nvPr/>
        </p:nvSpPr>
        <p:spPr>
          <a:xfrm>
            <a:off x="5973008" y="4250055"/>
            <a:ext cx="3421499" cy="1814513"/>
          </a:xfrm>
          <a:prstGeom prst="rect">
            <a:avLst/>
          </a:prstGeom>
          <a:noFill/>
          <a:ln/>
        </p:spPr>
        <p:txBody>
          <a:bodyPr wrap="square" lIns="0" tIns="0" rIns="0" bIns="0" rtlCol="0" anchor="t"/>
          <a:lstStyle/>
          <a:p>
            <a:pPr marL="0" indent="0" algn="l">
              <a:lnSpc>
                <a:spcPts val="2850"/>
              </a:lnSpc>
              <a:buNone/>
            </a:pPr>
            <a:r>
              <a:rPr lang="en-US" sz="1750">
                <a:solidFill>
                  <a:srgbClr val="454240"/>
                </a:solidFill>
                <a:latin typeface="DM Sans" pitchFamily="34" charset="0"/>
                <a:ea typeface="DM Sans" pitchFamily="34" charset="-122"/>
                <a:cs typeface="DM Sans" pitchFamily="34" charset="-120"/>
              </a:rPr>
              <a:t>South Africa maintains established long-term trading relationships with G7 nations, built on historical ties and infrastructure</a:t>
            </a:r>
            <a:endParaRPr lang="en-US" sz="1750"/>
          </a:p>
        </p:txBody>
      </p:sp>
      <p:sp>
        <p:nvSpPr>
          <p:cNvPr id="9" name="Shape 7"/>
          <p:cNvSpPr/>
          <p:nvPr/>
        </p:nvSpPr>
        <p:spPr>
          <a:xfrm>
            <a:off x="9677995" y="3327440"/>
            <a:ext cx="510302" cy="510302"/>
          </a:xfrm>
          <a:prstGeom prst="roundRect">
            <a:avLst>
              <a:gd name="adj" fmla="val 18669"/>
            </a:avLst>
          </a:prstGeom>
          <a:solidFill>
            <a:srgbClr val="F7EDD4"/>
          </a:solidFill>
          <a:ln w="7620">
            <a:solidFill>
              <a:srgbClr val="DDD3BA"/>
            </a:solidFill>
            <a:prstDash val="solid"/>
          </a:ln>
        </p:spPr>
        <p:txBody>
          <a:bodyPr/>
          <a:lstStyle/>
          <a:p>
            <a:endParaRPr lang="en-IN"/>
          </a:p>
        </p:txBody>
      </p:sp>
      <p:sp>
        <p:nvSpPr>
          <p:cNvPr id="10" name="Text 8"/>
          <p:cNvSpPr/>
          <p:nvPr/>
        </p:nvSpPr>
        <p:spPr>
          <a:xfrm>
            <a:off x="10415111" y="3405307"/>
            <a:ext cx="3421499" cy="708660"/>
          </a:xfrm>
          <a:prstGeom prst="rect">
            <a:avLst/>
          </a:prstGeom>
          <a:noFill/>
          <a:ln/>
        </p:spPr>
        <p:txBody>
          <a:bodyPr wrap="square" lIns="0" tIns="0" rIns="0" bIns="0" rtlCol="0" anchor="t"/>
          <a:lstStyle/>
          <a:p>
            <a:pPr marL="0" indent="0" algn="l">
              <a:lnSpc>
                <a:spcPts val="2750"/>
              </a:lnSpc>
              <a:buNone/>
            </a:pPr>
            <a:r>
              <a:rPr lang="en-US" sz="2200">
                <a:solidFill>
                  <a:srgbClr val="454240"/>
                </a:solidFill>
                <a:latin typeface="Libre Baskerville" pitchFamily="34" charset="0"/>
                <a:ea typeface="Libre Baskerville" pitchFamily="34" charset="-122"/>
                <a:cs typeface="Libre Baskerville" pitchFamily="34" charset="-120"/>
              </a:rPr>
              <a:t>Burkina Faso Dynamics</a:t>
            </a:r>
            <a:endParaRPr lang="en-US" sz="2200"/>
          </a:p>
        </p:txBody>
      </p:sp>
      <p:sp>
        <p:nvSpPr>
          <p:cNvPr id="11" name="Text 9"/>
          <p:cNvSpPr/>
          <p:nvPr/>
        </p:nvSpPr>
        <p:spPr>
          <a:xfrm>
            <a:off x="10415111" y="4250055"/>
            <a:ext cx="3421499" cy="1451610"/>
          </a:xfrm>
          <a:prstGeom prst="rect">
            <a:avLst/>
          </a:prstGeom>
          <a:noFill/>
          <a:ln/>
        </p:spPr>
        <p:txBody>
          <a:bodyPr wrap="square" lIns="0" tIns="0" rIns="0" bIns="0" rtlCol="0" anchor="t"/>
          <a:lstStyle/>
          <a:p>
            <a:pPr marL="0" indent="0" algn="l">
              <a:lnSpc>
                <a:spcPts val="2850"/>
              </a:lnSpc>
              <a:buNone/>
            </a:pPr>
            <a:r>
              <a:rPr lang="en-US" sz="1750">
                <a:solidFill>
                  <a:srgbClr val="454240"/>
                </a:solidFill>
                <a:latin typeface="DM Sans" pitchFamily="34" charset="0"/>
                <a:ea typeface="DM Sans" pitchFamily="34" charset="-122"/>
                <a:cs typeface="DM Sans" pitchFamily="34" charset="-120"/>
              </a:rPr>
              <a:t>Burkina Faso has minimal direct trade with G7 countries, focusing instead on BRICS partnerships</a:t>
            </a:r>
            <a:endParaRPr lang="en-US" sz="1750"/>
          </a:p>
        </p:txBody>
      </p:sp>
      <p:pic>
        <p:nvPicPr>
          <p:cNvPr id="12" name="Picture 11">
            <a:extLst>
              <a:ext uri="{FF2B5EF4-FFF2-40B4-BE49-F238E27FC236}">
                <a16:creationId xmlns:a16="http://schemas.microsoft.com/office/drawing/2014/main" id="{84FC83AF-5BD9-870E-AFCE-390AE3B9CA2C}"/>
              </a:ext>
            </a:extLst>
          </p:cNvPr>
          <p:cNvPicPr>
            <a:picLocks noChangeAspect="1"/>
          </p:cNvPicPr>
          <p:nvPr/>
        </p:nvPicPr>
        <p:blipFill>
          <a:blip r:embed="rId3"/>
          <a:stretch>
            <a:fillRect/>
          </a:stretch>
        </p:blipFill>
        <p:spPr>
          <a:xfrm>
            <a:off x="12465627" y="7327900"/>
            <a:ext cx="2057400" cy="9017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415825"/>
            <a:ext cx="7752874" cy="708779"/>
          </a:xfrm>
          <a:prstGeom prst="rect">
            <a:avLst/>
          </a:prstGeom>
          <a:noFill/>
          <a:ln/>
        </p:spPr>
        <p:txBody>
          <a:bodyPr wrap="none" lIns="0" tIns="0" rIns="0" bIns="0" rtlCol="0" anchor="t"/>
          <a:lstStyle/>
          <a:p>
            <a:pPr marL="0" indent="0" algn="l">
              <a:lnSpc>
                <a:spcPts val="5550"/>
              </a:lnSpc>
              <a:buNone/>
            </a:pPr>
            <a:r>
              <a:rPr lang="en-US" sz="4450">
                <a:solidFill>
                  <a:srgbClr val="5C4E3D"/>
                </a:solidFill>
                <a:latin typeface="Libre Baskerville" pitchFamily="34" charset="0"/>
                <a:ea typeface="Libre Baskerville" pitchFamily="34" charset="-122"/>
                <a:cs typeface="Libre Baskerville" pitchFamily="34" charset="-120"/>
              </a:rPr>
              <a:t>Partner Share Comparison</a:t>
            </a:r>
            <a:endParaRPr lang="en-US" sz="4450"/>
          </a:p>
        </p:txBody>
      </p:sp>
      <p:sp>
        <p:nvSpPr>
          <p:cNvPr id="3" name="Text 1"/>
          <p:cNvSpPr/>
          <p:nvPr/>
        </p:nvSpPr>
        <p:spPr>
          <a:xfrm>
            <a:off x="793790" y="1372582"/>
            <a:ext cx="3402330" cy="425291"/>
          </a:xfrm>
          <a:prstGeom prst="rect">
            <a:avLst/>
          </a:prstGeom>
          <a:noFill/>
          <a:ln/>
        </p:spPr>
        <p:txBody>
          <a:bodyPr wrap="none" lIns="0" tIns="0" rIns="0" bIns="0" rtlCol="0" anchor="t"/>
          <a:lstStyle/>
          <a:p>
            <a:pPr marL="0" indent="0" algn="l">
              <a:lnSpc>
                <a:spcPts val="3300"/>
              </a:lnSpc>
              <a:buNone/>
            </a:pPr>
            <a:r>
              <a:rPr lang="en-US" sz="2650">
                <a:solidFill>
                  <a:srgbClr val="5C4E3D"/>
                </a:solidFill>
                <a:latin typeface="Libre Baskerville" pitchFamily="34" charset="0"/>
                <a:ea typeface="Libre Baskerville" pitchFamily="34" charset="-122"/>
                <a:cs typeface="Libre Baskerville" pitchFamily="34" charset="-120"/>
              </a:rPr>
              <a:t>Burkina Faso</a:t>
            </a:r>
            <a:endParaRPr lang="en-US" sz="2650"/>
          </a:p>
        </p:txBody>
      </p:sp>
      <p:sp>
        <p:nvSpPr>
          <p:cNvPr id="13" name="Text 10"/>
          <p:cNvSpPr/>
          <p:nvPr/>
        </p:nvSpPr>
        <p:spPr>
          <a:xfrm>
            <a:off x="7599521" y="2045851"/>
            <a:ext cx="3402330" cy="425291"/>
          </a:xfrm>
          <a:prstGeom prst="rect">
            <a:avLst/>
          </a:prstGeom>
          <a:noFill/>
          <a:ln/>
        </p:spPr>
        <p:txBody>
          <a:bodyPr wrap="none" lIns="0" tIns="0" rIns="0" bIns="0" rtlCol="0" anchor="t"/>
          <a:lstStyle/>
          <a:p>
            <a:pPr marL="0" indent="0" algn="l">
              <a:lnSpc>
                <a:spcPts val="3300"/>
              </a:lnSpc>
              <a:buNone/>
            </a:pPr>
            <a:endParaRPr lang="en-US" sz="2650"/>
          </a:p>
        </p:txBody>
      </p:sp>
      <p:sp>
        <p:nvSpPr>
          <p:cNvPr id="23" name="Text 19"/>
          <p:cNvSpPr/>
          <p:nvPr/>
        </p:nvSpPr>
        <p:spPr>
          <a:xfrm>
            <a:off x="793790" y="6733580"/>
            <a:ext cx="13042821" cy="725805"/>
          </a:xfrm>
          <a:prstGeom prst="rect">
            <a:avLst/>
          </a:prstGeom>
          <a:noFill/>
          <a:ln/>
        </p:spPr>
        <p:txBody>
          <a:bodyPr wrap="square" lIns="0" tIns="0" rIns="0" bIns="0" rtlCol="0" anchor="t"/>
          <a:lstStyle/>
          <a:p>
            <a:pPr marL="0" indent="0" algn="l">
              <a:lnSpc>
                <a:spcPts val="2850"/>
              </a:lnSpc>
              <a:buNone/>
            </a:pPr>
            <a:r>
              <a:rPr lang="en-US" sz="1750">
                <a:solidFill>
                  <a:srgbClr val="454240"/>
                </a:solidFill>
                <a:latin typeface="DM Sans" pitchFamily="34" charset="0"/>
                <a:ea typeface="DM Sans" pitchFamily="34" charset="-122"/>
                <a:cs typeface="DM Sans" pitchFamily="34" charset="-120"/>
              </a:rPr>
              <a:t>Burkina Faso shows a clear preference for BRICS trading partners, while South Africa maintains a more balanced distribution between BRICS and G7 nations.</a:t>
            </a:r>
            <a:endParaRPr lang="en-US" sz="1750"/>
          </a:p>
        </p:txBody>
      </p:sp>
      <p:pic>
        <p:nvPicPr>
          <p:cNvPr id="24" name="Picture 23" descr="A chart of a pie chart&#10;&#10;AI-generated content may be incorrect.">
            <a:extLst>
              <a:ext uri="{FF2B5EF4-FFF2-40B4-BE49-F238E27FC236}">
                <a16:creationId xmlns:a16="http://schemas.microsoft.com/office/drawing/2014/main" id="{4F551D9C-F8A8-9F40-3FC6-087E6EC8B6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450" y="2347705"/>
            <a:ext cx="5929362" cy="3925253"/>
          </a:xfrm>
          <a:prstGeom prst="rect">
            <a:avLst/>
          </a:prstGeom>
        </p:spPr>
      </p:pic>
      <p:pic>
        <p:nvPicPr>
          <p:cNvPr id="25" name="Picture 24" descr="A orange circle with a green center&#10;&#10;AI-generated content may be incorrect.">
            <a:extLst>
              <a:ext uri="{FF2B5EF4-FFF2-40B4-BE49-F238E27FC236}">
                <a16:creationId xmlns:a16="http://schemas.microsoft.com/office/drawing/2014/main" id="{8B837974-3F82-79EA-8364-D8A535B625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8812" y="2258495"/>
            <a:ext cx="6586420" cy="3925253"/>
          </a:xfrm>
          <a:prstGeom prst="rect">
            <a:avLst/>
          </a:prstGeom>
        </p:spPr>
      </p:pic>
      <p:pic>
        <p:nvPicPr>
          <p:cNvPr id="4" name="Picture 3">
            <a:extLst>
              <a:ext uri="{FF2B5EF4-FFF2-40B4-BE49-F238E27FC236}">
                <a16:creationId xmlns:a16="http://schemas.microsoft.com/office/drawing/2014/main" id="{0A116501-8DD3-D829-8E6E-6D484D890697}"/>
              </a:ext>
            </a:extLst>
          </p:cNvPr>
          <p:cNvPicPr>
            <a:picLocks noChangeAspect="1"/>
          </p:cNvPicPr>
          <p:nvPr/>
        </p:nvPicPr>
        <p:blipFill>
          <a:blip r:embed="rId5"/>
          <a:stretch>
            <a:fillRect/>
          </a:stretch>
        </p:blipFill>
        <p:spPr>
          <a:xfrm>
            <a:off x="12342101" y="7317639"/>
            <a:ext cx="2191317" cy="8375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CE5AD-B7D4-87F6-5D81-52FA7C10423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BA3AEBB-FB32-A7CB-9541-56CBABB1D5BD}"/>
              </a:ext>
            </a:extLst>
          </p:cNvPr>
          <p:cNvSpPr/>
          <p:nvPr/>
        </p:nvSpPr>
        <p:spPr>
          <a:xfrm>
            <a:off x="890042" y="342626"/>
            <a:ext cx="7752874" cy="708779"/>
          </a:xfrm>
          <a:prstGeom prst="rect">
            <a:avLst/>
          </a:prstGeom>
          <a:noFill/>
          <a:ln/>
        </p:spPr>
        <p:txBody>
          <a:bodyPr wrap="none" lIns="0" tIns="0" rIns="0" bIns="0" rtlCol="0" anchor="t"/>
          <a:lstStyle/>
          <a:p>
            <a:pPr marL="0" indent="0" algn="l">
              <a:lnSpc>
                <a:spcPts val="5550"/>
              </a:lnSpc>
              <a:buNone/>
            </a:pPr>
            <a:r>
              <a:rPr lang="en-US" sz="4450">
                <a:solidFill>
                  <a:srgbClr val="5C4E3D"/>
                </a:solidFill>
                <a:latin typeface="Libre Baskerville" pitchFamily="34" charset="0"/>
                <a:ea typeface="Libre Baskerville" pitchFamily="34" charset="-122"/>
                <a:cs typeface="Libre Baskerville" pitchFamily="34" charset="-120"/>
              </a:rPr>
              <a:t>Partner Share Comparison</a:t>
            </a:r>
            <a:endParaRPr lang="en-US" sz="4450"/>
          </a:p>
        </p:txBody>
      </p:sp>
      <p:sp>
        <p:nvSpPr>
          <p:cNvPr id="3" name="Text 1">
            <a:extLst>
              <a:ext uri="{FF2B5EF4-FFF2-40B4-BE49-F238E27FC236}">
                <a16:creationId xmlns:a16="http://schemas.microsoft.com/office/drawing/2014/main" id="{F9AF4452-79E5-5C12-E4FB-5B043AA6080C}"/>
              </a:ext>
            </a:extLst>
          </p:cNvPr>
          <p:cNvSpPr/>
          <p:nvPr/>
        </p:nvSpPr>
        <p:spPr>
          <a:xfrm>
            <a:off x="890042" y="1191553"/>
            <a:ext cx="3402330" cy="425291"/>
          </a:xfrm>
          <a:prstGeom prst="rect">
            <a:avLst/>
          </a:prstGeom>
          <a:noFill/>
          <a:ln/>
        </p:spPr>
        <p:txBody>
          <a:bodyPr wrap="none" lIns="0" tIns="0" rIns="0" bIns="0" rtlCol="0" anchor="t"/>
          <a:lstStyle/>
          <a:p>
            <a:pPr>
              <a:lnSpc>
                <a:spcPts val="3300"/>
              </a:lnSpc>
            </a:pPr>
            <a:r>
              <a:rPr lang="en-US" sz="2650">
                <a:solidFill>
                  <a:srgbClr val="5C4E3D"/>
                </a:solidFill>
                <a:latin typeface="Libre Baskerville" pitchFamily="34" charset="0"/>
                <a:ea typeface="Libre Baskerville" pitchFamily="34" charset="-122"/>
                <a:cs typeface="Libre Baskerville" pitchFamily="34" charset="-120"/>
              </a:rPr>
              <a:t>South Africa</a:t>
            </a:r>
            <a:endParaRPr lang="en-US" sz="2650"/>
          </a:p>
        </p:txBody>
      </p:sp>
      <p:sp>
        <p:nvSpPr>
          <p:cNvPr id="13" name="Text 10">
            <a:extLst>
              <a:ext uri="{FF2B5EF4-FFF2-40B4-BE49-F238E27FC236}">
                <a16:creationId xmlns:a16="http://schemas.microsoft.com/office/drawing/2014/main" id="{B8EE2735-A241-28F1-0A43-F839E9235099}"/>
              </a:ext>
            </a:extLst>
          </p:cNvPr>
          <p:cNvSpPr/>
          <p:nvPr/>
        </p:nvSpPr>
        <p:spPr>
          <a:xfrm>
            <a:off x="7599521" y="2045851"/>
            <a:ext cx="3402330" cy="425291"/>
          </a:xfrm>
          <a:prstGeom prst="rect">
            <a:avLst/>
          </a:prstGeom>
          <a:noFill/>
          <a:ln/>
        </p:spPr>
        <p:txBody>
          <a:bodyPr wrap="none" lIns="0" tIns="0" rIns="0" bIns="0" rtlCol="0" anchor="t"/>
          <a:lstStyle/>
          <a:p>
            <a:pPr marL="0" indent="0" algn="l">
              <a:lnSpc>
                <a:spcPts val="3300"/>
              </a:lnSpc>
              <a:buNone/>
            </a:pPr>
            <a:endParaRPr lang="en-US" sz="2650"/>
          </a:p>
        </p:txBody>
      </p:sp>
      <p:sp>
        <p:nvSpPr>
          <p:cNvPr id="23" name="Text 19">
            <a:extLst>
              <a:ext uri="{FF2B5EF4-FFF2-40B4-BE49-F238E27FC236}">
                <a16:creationId xmlns:a16="http://schemas.microsoft.com/office/drawing/2014/main" id="{2F230EFD-1159-E432-65D6-93F3F464C3E1}"/>
              </a:ext>
            </a:extLst>
          </p:cNvPr>
          <p:cNvSpPr/>
          <p:nvPr/>
        </p:nvSpPr>
        <p:spPr>
          <a:xfrm>
            <a:off x="793790" y="673358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Burkina Faso shows a clear preference for BRICS trading partners, while South Africa maintains a more balanced distribution between BRICS and G7 nations.</a:t>
            </a:r>
            <a:endParaRPr lang="en-US" sz="1750" dirty="0"/>
          </a:p>
        </p:txBody>
      </p:sp>
      <p:pic>
        <p:nvPicPr>
          <p:cNvPr id="6" name="Picture 5" descr="A yellow circle with orange and white numbers&#10;&#10;AI-generated content may be incorrect.">
            <a:extLst>
              <a:ext uri="{FF2B5EF4-FFF2-40B4-BE49-F238E27FC236}">
                <a16:creationId xmlns:a16="http://schemas.microsoft.com/office/drawing/2014/main" id="{84B4F1B3-1F11-5B17-518F-80DCB448B6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3811" y="1888958"/>
            <a:ext cx="7050800" cy="4091873"/>
          </a:xfrm>
          <a:prstGeom prst="rect">
            <a:avLst/>
          </a:prstGeom>
        </p:spPr>
      </p:pic>
      <p:pic>
        <p:nvPicPr>
          <p:cNvPr id="7" name="Picture 6" descr="A yellow circle with blue and purple circles&#10;&#10;AI-generated content may be incorrect.">
            <a:extLst>
              <a:ext uri="{FF2B5EF4-FFF2-40B4-BE49-F238E27FC236}">
                <a16:creationId xmlns:a16="http://schemas.microsoft.com/office/drawing/2014/main" id="{0662E9A5-C25C-2313-364A-64482D7FE9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9705" y="1888957"/>
            <a:ext cx="6280190" cy="4091873"/>
          </a:xfrm>
          <a:prstGeom prst="rect">
            <a:avLst/>
          </a:prstGeom>
        </p:spPr>
      </p:pic>
      <p:pic>
        <p:nvPicPr>
          <p:cNvPr id="4" name="Picture 3">
            <a:extLst>
              <a:ext uri="{FF2B5EF4-FFF2-40B4-BE49-F238E27FC236}">
                <a16:creationId xmlns:a16="http://schemas.microsoft.com/office/drawing/2014/main" id="{27B1A0AF-4747-70F9-F110-E9C9977FB5B8}"/>
              </a:ext>
            </a:extLst>
          </p:cNvPr>
          <p:cNvPicPr>
            <a:picLocks noChangeAspect="1"/>
          </p:cNvPicPr>
          <p:nvPr/>
        </p:nvPicPr>
        <p:blipFill>
          <a:blip r:embed="rId5"/>
          <a:stretch>
            <a:fillRect/>
          </a:stretch>
        </p:blipFill>
        <p:spPr>
          <a:xfrm>
            <a:off x="12564341" y="7412034"/>
            <a:ext cx="1943100" cy="800100"/>
          </a:xfrm>
          <a:prstGeom prst="rect">
            <a:avLst/>
          </a:prstGeom>
        </p:spPr>
      </p:pic>
    </p:spTree>
    <p:extLst>
      <p:ext uri="{BB962C8B-B14F-4D97-AF65-F5344CB8AC3E}">
        <p14:creationId xmlns:p14="http://schemas.microsoft.com/office/powerpoint/2010/main" val="3238348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91527"/>
            <a:ext cx="7556421" cy="1417558"/>
          </a:xfrm>
          <a:prstGeom prst="rect">
            <a:avLst/>
          </a:prstGeom>
          <a:noFill/>
          <a:ln/>
        </p:spPr>
        <p:txBody>
          <a:bodyPr wrap="square" lIns="0" tIns="0" rIns="0" bIns="0" rtlCol="0" anchor="t"/>
          <a:lstStyle/>
          <a:p>
            <a:pPr marL="0" indent="0" algn="l">
              <a:lnSpc>
                <a:spcPts val="5550"/>
              </a:lnSpc>
              <a:buNone/>
            </a:pPr>
            <a:r>
              <a:rPr lang="en-US" sz="4450">
                <a:solidFill>
                  <a:srgbClr val="5C4E3D"/>
                </a:solidFill>
                <a:latin typeface="Libre Baskerville" pitchFamily="34" charset="0"/>
                <a:ea typeface="Libre Baskerville" pitchFamily="34" charset="-122"/>
                <a:cs typeface="Libre Baskerville" pitchFamily="34" charset="-120"/>
              </a:rPr>
              <a:t>Heatmap: Year vs Quantity (HS Code Split)</a:t>
            </a:r>
            <a:endParaRPr lang="en-US" sz="4450"/>
          </a:p>
        </p:txBody>
      </p:sp>
      <p:sp>
        <p:nvSpPr>
          <p:cNvPr id="4" name="Text 1"/>
          <p:cNvSpPr/>
          <p:nvPr/>
        </p:nvSpPr>
        <p:spPr>
          <a:xfrm>
            <a:off x="793790" y="4449247"/>
            <a:ext cx="7556421" cy="1088708"/>
          </a:xfrm>
          <a:prstGeom prst="rect">
            <a:avLst/>
          </a:prstGeom>
          <a:noFill/>
          <a:ln/>
        </p:spPr>
        <p:txBody>
          <a:bodyPr wrap="square" lIns="0" tIns="0" rIns="0" bIns="0" rtlCol="0" anchor="t"/>
          <a:lstStyle/>
          <a:p>
            <a:pPr marL="0" indent="0" algn="l">
              <a:lnSpc>
                <a:spcPts val="2850"/>
              </a:lnSpc>
              <a:buNone/>
            </a:pPr>
            <a:r>
              <a:rPr lang="en-US" sz="1750">
                <a:solidFill>
                  <a:srgbClr val="454240"/>
                </a:solidFill>
                <a:latin typeface="DM Sans" pitchFamily="34" charset="0"/>
                <a:ea typeface="DM Sans" pitchFamily="34" charset="-122"/>
                <a:cs typeface="DM Sans" pitchFamily="34" charset="-120"/>
              </a:rPr>
              <a:t>The heatmap reveals Burkina Faso's strategic shift from exporting raw gold (HS code 710812) toward semi-processed gold products (HS code 710813), indicating potential development in local refining capabilities.</a:t>
            </a:r>
            <a:endParaRPr lang="en-US" sz="175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42799"/>
            <a:ext cx="5670590" cy="708779"/>
          </a:xfrm>
          <a:prstGeom prst="rect">
            <a:avLst/>
          </a:prstGeom>
          <a:noFill/>
          <a:ln/>
        </p:spPr>
        <p:txBody>
          <a:bodyPr wrap="none" lIns="0" tIns="0" rIns="0" bIns="0" rtlCol="0" anchor="t"/>
          <a:lstStyle/>
          <a:p>
            <a:pPr marL="0" indent="0" algn="l">
              <a:lnSpc>
                <a:spcPts val="5550"/>
              </a:lnSpc>
              <a:buNone/>
            </a:pPr>
            <a:r>
              <a:rPr lang="en-US" sz="4450">
                <a:solidFill>
                  <a:srgbClr val="5C4E3D"/>
                </a:solidFill>
                <a:latin typeface="Libre Baskerville" pitchFamily="34" charset="0"/>
                <a:ea typeface="Libre Baskerville" pitchFamily="34" charset="-122"/>
                <a:cs typeface="Libre Baskerville" pitchFamily="34" charset="-120"/>
              </a:rPr>
              <a:t>Agenda</a:t>
            </a:r>
            <a:endParaRPr lang="en-US" sz="4450"/>
          </a:p>
        </p:txBody>
      </p:sp>
      <p:sp>
        <p:nvSpPr>
          <p:cNvPr id="3" name="Shape 1"/>
          <p:cNvSpPr/>
          <p:nvPr/>
        </p:nvSpPr>
        <p:spPr>
          <a:xfrm>
            <a:off x="793790" y="3285649"/>
            <a:ext cx="4234220" cy="226814"/>
          </a:xfrm>
          <a:prstGeom prst="roundRect">
            <a:avLst>
              <a:gd name="adj" fmla="val 42003"/>
            </a:avLst>
          </a:prstGeom>
          <a:solidFill>
            <a:srgbClr val="F7EDD4"/>
          </a:solidFill>
          <a:ln w="7620">
            <a:solidFill>
              <a:srgbClr val="DDD3BA"/>
            </a:solidFill>
            <a:prstDash val="solid"/>
          </a:ln>
        </p:spPr>
        <p:txBody>
          <a:bodyPr/>
          <a:lstStyle/>
          <a:p>
            <a:endParaRPr lang="en-IN"/>
          </a:p>
        </p:txBody>
      </p:sp>
      <p:sp>
        <p:nvSpPr>
          <p:cNvPr id="4" name="Text 2"/>
          <p:cNvSpPr/>
          <p:nvPr/>
        </p:nvSpPr>
        <p:spPr>
          <a:xfrm>
            <a:off x="1020604" y="3739277"/>
            <a:ext cx="2835235" cy="354330"/>
          </a:xfrm>
          <a:prstGeom prst="rect">
            <a:avLst/>
          </a:prstGeom>
          <a:noFill/>
          <a:ln/>
        </p:spPr>
        <p:txBody>
          <a:bodyPr wrap="none" lIns="0" tIns="0" rIns="0" bIns="0" rtlCol="0" anchor="t"/>
          <a:lstStyle/>
          <a:p>
            <a:pPr marL="0" indent="0" algn="l">
              <a:lnSpc>
                <a:spcPts val="2750"/>
              </a:lnSpc>
              <a:buNone/>
            </a:pPr>
            <a:r>
              <a:rPr lang="en-US" sz="2200">
                <a:solidFill>
                  <a:srgbClr val="454240"/>
                </a:solidFill>
                <a:latin typeface="Libre Baskerville" pitchFamily="34" charset="0"/>
                <a:ea typeface="Libre Baskerville" pitchFamily="34" charset="-122"/>
                <a:cs typeface="Libre Baskerville" pitchFamily="34" charset="-120"/>
              </a:rPr>
              <a:t>Foundation</a:t>
            </a:r>
            <a:endParaRPr lang="en-US" sz="2200"/>
          </a:p>
        </p:txBody>
      </p:sp>
      <p:sp>
        <p:nvSpPr>
          <p:cNvPr id="5" name="Text 3"/>
          <p:cNvSpPr/>
          <p:nvPr/>
        </p:nvSpPr>
        <p:spPr>
          <a:xfrm>
            <a:off x="1020604" y="4229695"/>
            <a:ext cx="3780592"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54240"/>
                </a:solidFill>
                <a:latin typeface="DM Sans" pitchFamily="34" charset="0"/>
                <a:ea typeface="DM Sans" pitchFamily="34" charset="-122"/>
                <a:cs typeface="DM Sans" pitchFamily="34" charset="-120"/>
              </a:rPr>
              <a:t>Problem Statement</a:t>
            </a:r>
            <a:endParaRPr lang="en-US" sz="1750"/>
          </a:p>
        </p:txBody>
      </p:sp>
      <p:sp>
        <p:nvSpPr>
          <p:cNvPr id="6" name="Text 4"/>
          <p:cNvSpPr/>
          <p:nvPr/>
        </p:nvSpPr>
        <p:spPr>
          <a:xfrm>
            <a:off x="1020604" y="4671893"/>
            <a:ext cx="3780592"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54240"/>
                </a:solidFill>
                <a:latin typeface="DM Sans" pitchFamily="34" charset="0"/>
                <a:ea typeface="DM Sans" pitchFamily="34" charset="-122"/>
                <a:cs typeface="DM Sans" pitchFamily="34" charset="-120"/>
              </a:rPr>
              <a:t>Tools &amp; Methodology</a:t>
            </a:r>
            <a:endParaRPr lang="en-US" sz="1750"/>
          </a:p>
        </p:txBody>
      </p:sp>
      <p:sp>
        <p:nvSpPr>
          <p:cNvPr id="7" name="Text 5"/>
          <p:cNvSpPr/>
          <p:nvPr/>
        </p:nvSpPr>
        <p:spPr>
          <a:xfrm>
            <a:off x="1020604" y="5114092"/>
            <a:ext cx="3780592"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54240"/>
                </a:solidFill>
                <a:latin typeface="DM Sans" pitchFamily="34" charset="0"/>
                <a:ea typeface="DM Sans" pitchFamily="34" charset="-122"/>
                <a:cs typeface="DM Sans" pitchFamily="34" charset="-120"/>
              </a:rPr>
              <a:t>Data Collection</a:t>
            </a:r>
            <a:endParaRPr lang="en-US" sz="1750"/>
          </a:p>
        </p:txBody>
      </p:sp>
      <p:sp>
        <p:nvSpPr>
          <p:cNvPr id="8" name="Shape 6"/>
          <p:cNvSpPr/>
          <p:nvPr/>
        </p:nvSpPr>
        <p:spPr>
          <a:xfrm>
            <a:off x="5198031" y="2945368"/>
            <a:ext cx="4234220" cy="226814"/>
          </a:xfrm>
          <a:prstGeom prst="roundRect">
            <a:avLst>
              <a:gd name="adj" fmla="val 42003"/>
            </a:avLst>
          </a:prstGeom>
          <a:solidFill>
            <a:srgbClr val="F7EDD4"/>
          </a:solidFill>
          <a:ln w="7620">
            <a:solidFill>
              <a:srgbClr val="DDD3BA"/>
            </a:solidFill>
            <a:prstDash val="solid"/>
          </a:ln>
        </p:spPr>
        <p:txBody>
          <a:bodyPr/>
          <a:lstStyle/>
          <a:p>
            <a:endParaRPr lang="en-IN"/>
          </a:p>
        </p:txBody>
      </p:sp>
      <p:sp>
        <p:nvSpPr>
          <p:cNvPr id="9" name="Text 7"/>
          <p:cNvSpPr/>
          <p:nvPr/>
        </p:nvSpPr>
        <p:spPr>
          <a:xfrm>
            <a:off x="5424845" y="3398996"/>
            <a:ext cx="2835235" cy="354330"/>
          </a:xfrm>
          <a:prstGeom prst="rect">
            <a:avLst/>
          </a:prstGeom>
          <a:noFill/>
          <a:ln/>
        </p:spPr>
        <p:txBody>
          <a:bodyPr wrap="none" lIns="0" tIns="0" rIns="0" bIns="0" rtlCol="0" anchor="t"/>
          <a:lstStyle/>
          <a:p>
            <a:pPr marL="0" indent="0" algn="l">
              <a:lnSpc>
                <a:spcPts val="2750"/>
              </a:lnSpc>
              <a:buNone/>
            </a:pPr>
            <a:r>
              <a:rPr lang="en-US" sz="2200">
                <a:solidFill>
                  <a:srgbClr val="454240"/>
                </a:solidFill>
                <a:latin typeface="Libre Baskerville" pitchFamily="34" charset="0"/>
                <a:ea typeface="Libre Baskerville" pitchFamily="34" charset="-122"/>
                <a:cs typeface="Libre Baskerville" pitchFamily="34" charset="-120"/>
              </a:rPr>
              <a:t>Analysis</a:t>
            </a:r>
            <a:endParaRPr lang="en-US" sz="2200"/>
          </a:p>
        </p:txBody>
      </p:sp>
      <p:sp>
        <p:nvSpPr>
          <p:cNvPr id="10" name="Text 8"/>
          <p:cNvSpPr/>
          <p:nvPr/>
        </p:nvSpPr>
        <p:spPr>
          <a:xfrm>
            <a:off x="5424845" y="3889415"/>
            <a:ext cx="3780592"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54240"/>
                </a:solidFill>
                <a:latin typeface="DM Sans" pitchFamily="34" charset="0"/>
                <a:ea typeface="DM Sans" pitchFamily="34" charset="-122"/>
                <a:cs typeface="DM Sans" pitchFamily="34" charset="-120"/>
              </a:rPr>
              <a:t>Data Cleaning</a:t>
            </a:r>
            <a:endParaRPr lang="en-US" sz="1750"/>
          </a:p>
        </p:txBody>
      </p:sp>
      <p:sp>
        <p:nvSpPr>
          <p:cNvPr id="11" name="Text 9"/>
          <p:cNvSpPr/>
          <p:nvPr/>
        </p:nvSpPr>
        <p:spPr>
          <a:xfrm>
            <a:off x="5424845" y="4331613"/>
            <a:ext cx="3780592"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54240"/>
                </a:solidFill>
                <a:latin typeface="DM Sans" pitchFamily="34" charset="0"/>
                <a:ea typeface="DM Sans" pitchFamily="34" charset="-122"/>
                <a:cs typeface="DM Sans" pitchFamily="34" charset="-120"/>
              </a:rPr>
              <a:t>Data Exploration</a:t>
            </a:r>
            <a:endParaRPr lang="en-US" sz="1750"/>
          </a:p>
        </p:txBody>
      </p:sp>
      <p:sp>
        <p:nvSpPr>
          <p:cNvPr id="12" name="Text 10"/>
          <p:cNvSpPr/>
          <p:nvPr/>
        </p:nvSpPr>
        <p:spPr>
          <a:xfrm>
            <a:off x="5424845" y="4773811"/>
            <a:ext cx="3780592"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54240"/>
                </a:solidFill>
                <a:latin typeface="DM Sans" pitchFamily="34" charset="0"/>
                <a:ea typeface="DM Sans" pitchFamily="34" charset="-122"/>
                <a:cs typeface="DM Sans" pitchFamily="34" charset="-120"/>
              </a:rPr>
              <a:t>Trend Analysis</a:t>
            </a:r>
            <a:endParaRPr lang="en-US" sz="1750"/>
          </a:p>
        </p:txBody>
      </p:sp>
      <p:sp>
        <p:nvSpPr>
          <p:cNvPr id="13" name="Text 11"/>
          <p:cNvSpPr/>
          <p:nvPr/>
        </p:nvSpPr>
        <p:spPr>
          <a:xfrm>
            <a:off x="5424845" y="5216009"/>
            <a:ext cx="3780592"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54240"/>
                </a:solidFill>
                <a:latin typeface="DM Sans" pitchFamily="34" charset="0"/>
                <a:ea typeface="DM Sans" pitchFamily="34" charset="-122"/>
                <a:cs typeface="DM Sans" pitchFamily="34" charset="-120"/>
              </a:rPr>
              <a:t>Country Comparisons</a:t>
            </a:r>
            <a:endParaRPr lang="en-US" sz="1750"/>
          </a:p>
        </p:txBody>
      </p:sp>
      <p:sp>
        <p:nvSpPr>
          <p:cNvPr id="14" name="Shape 12"/>
          <p:cNvSpPr/>
          <p:nvPr/>
        </p:nvSpPr>
        <p:spPr>
          <a:xfrm>
            <a:off x="9602272" y="2605207"/>
            <a:ext cx="4234220" cy="226814"/>
          </a:xfrm>
          <a:prstGeom prst="roundRect">
            <a:avLst>
              <a:gd name="adj" fmla="val 42003"/>
            </a:avLst>
          </a:prstGeom>
          <a:solidFill>
            <a:srgbClr val="F7EDD4"/>
          </a:solidFill>
          <a:ln w="7620">
            <a:solidFill>
              <a:srgbClr val="DDD3BA"/>
            </a:solidFill>
            <a:prstDash val="solid"/>
          </a:ln>
        </p:spPr>
        <p:txBody>
          <a:bodyPr/>
          <a:lstStyle/>
          <a:p>
            <a:endParaRPr lang="en-IN"/>
          </a:p>
        </p:txBody>
      </p:sp>
      <p:sp>
        <p:nvSpPr>
          <p:cNvPr id="15" name="Text 13"/>
          <p:cNvSpPr/>
          <p:nvPr/>
        </p:nvSpPr>
        <p:spPr>
          <a:xfrm>
            <a:off x="9829086" y="3058835"/>
            <a:ext cx="2835235" cy="354330"/>
          </a:xfrm>
          <a:prstGeom prst="rect">
            <a:avLst/>
          </a:prstGeom>
          <a:noFill/>
          <a:ln/>
        </p:spPr>
        <p:txBody>
          <a:bodyPr wrap="none" lIns="0" tIns="0" rIns="0" bIns="0" rtlCol="0" anchor="t"/>
          <a:lstStyle/>
          <a:p>
            <a:pPr marL="0" indent="0" algn="l">
              <a:lnSpc>
                <a:spcPts val="2750"/>
              </a:lnSpc>
              <a:buNone/>
            </a:pPr>
            <a:r>
              <a:rPr lang="en-US" sz="2200">
                <a:solidFill>
                  <a:srgbClr val="454240"/>
                </a:solidFill>
                <a:latin typeface="Libre Baskerville" pitchFamily="34" charset="0"/>
                <a:ea typeface="Libre Baskerville" pitchFamily="34" charset="-122"/>
                <a:cs typeface="Libre Baskerville" pitchFamily="34" charset="-120"/>
              </a:rPr>
              <a:t>Insights</a:t>
            </a:r>
            <a:endParaRPr lang="en-US" sz="2200"/>
          </a:p>
        </p:txBody>
      </p:sp>
      <p:sp>
        <p:nvSpPr>
          <p:cNvPr id="16" name="Text 14"/>
          <p:cNvSpPr/>
          <p:nvPr/>
        </p:nvSpPr>
        <p:spPr>
          <a:xfrm>
            <a:off x="9829086" y="3549253"/>
            <a:ext cx="3780592"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54240"/>
                </a:solidFill>
                <a:latin typeface="DM Sans" pitchFamily="34" charset="0"/>
                <a:ea typeface="DM Sans" pitchFamily="34" charset="-122"/>
                <a:cs typeface="DM Sans" pitchFamily="34" charset="-120"/>
              </a:rPr>
              <a:t>Key Findings</a:t>
            </a:r>
            <a:endParaRPr lang="en-US" sz="1750"/>
          </a:p>
        </p:txBody>
      </p:sp>
      <p:sp>
        <p:nvSpPr>
          <p:cNvPr id="17" name="Text 15"/>
          <p:cNvSpPr/>
          <p:nvPr/>
        </p:nvSpPr>
        <p:spPr>
          <a:xfrm>
            <a:off x="9829086" y="3991451"/>
            <a:ext cx="3780592"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54240"/>
                </a:solidFill>
                <a:latin typeface="DM Sans" pitchFamily="34" charset="0"/>
                <a:ea typeface="DM Sans" pitchFamily="34" charset="-122"/>
                <a:cs typeface="DM Sans" pitchFamily="34" charset="-120"/>
              </a:rPr>
              <a:t>Geopolitical Factors</a:t>
            </a:r>
            <a:endParaRPr lang="en-US" sz="1750"/>
          </a:p>
        </p:txBody>
      </p:sp>
      <p:sp>
        <p:nvSpPr>
          <p:cNvPr id="18" name="Text 16"/>
          <p:cNvSpPr/>
          <p:nvPr/>
        </p:nvSpPr>
        <p:spPr>
          <a:xfrm>
            <a:off x="9829086" y="4433649"/>
            <a:ext cx="3780592"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54240"/>
                </a:solidFill>
                <a:latin typeface="DM Sans" pitchFamily="34" charset="0"/>
                <a:ea typeface="DM Sans" pitchFamily="34" charset="-122"/>
                <a:cs typeface="DM Sans" pitchFamily="34" charset="-120"/>
              </a:rPr>
              <a:t>Recommendations</a:t>
            </a:r>
            <a:endParaRPr lang="en-US" sz="1750"/>
          </a:p>
        </p:txBody>
      </p:sp>
      <p:sp>
        <p:nvSpPr>
          <p:cNvPr id="19" name="Text 17"/>
          <p:cNvSpPr/>
          <p:nvPr/>
        </p:nvSpPr>
        <p:spPr>
          <a:xfrm>
            <a:off x="793790" y="6060877"/>
            <a:ext cx="13042821" cy="725805"/>
          </a:xfrm>
          <a:prstGeom prst="rect">
            <a:avLst/>
          </a:prstGeom>
          <a:noFill/>
          <a:ln/>
        </p:spPr>
        <p:txBody>
          <a:bodyPr wrap="square" lIns="0" tIns="0" rIns="0" bIns="0" rtlCol="0" anchor="t"/>
          <a:lstStyle/>
          <a:p>
            <a:pPr marL="0" indent="0" algn="l">
              <a:lnSpc>
                <a:spcPts val="2850"/>
              </a:lnSpc>
              <a:buNone/>
            </a:pPr>
            <a:r>
              <a:rPr lang="en-US" sz="1750">
                <a:solidFill>
                  <a:srgbClr val="454240"/>
                </a:solidFill>
                <a:latin typeface="DM Sans" pitchFamily="34" charset="0"/>
                <a:ea typeface="DM Sans" pitchFamily="34" charset="-122"/>
                <a:cs typeface="DM Sans" pitchFamily="34" charset="-120"/>
              </a:rPr>
              <a:t>Our analysis follows a structured approach, beginning with problem definition and data preparation, moving through detailed analysis, and concluding with actionable insights for economists and policymakers.</a:t>
            </a:r>
            <a:endParaRPr lang="en-US" sz="1750"/>
          </a:p>
        </p:txBody>
      </p:sp>
      <p:pic>
        <p:nvPicPr>
          <p:cNvPr id="20" name="Picture 19">
            <a:extLst>
              <a:ext uri="{FF2B5EF4-FFF2-40B4-BE49-F238E27FC236}">
                <a16:creationId xmlns:a16="http://schemas.microsoft.com/office/drawing/2014/main" id="{4BDFBE92-597F-9FCD-B756-4BE22922857E}"/>
              </a:ext>
            </a:extLst>
          </p:cNvPr>
          <p:cNvPicPr>
            <a:picLocks noChangeAspect="1"/>
          </p:cNvPicPr>
          <p:nvPr/>
        </p:nvPicPr>
        <p:blipFill>
          <a:blip r:embed="rId3"/>
          <a:stretch>
            <a:fillRect/>
          </a:stretch>
        </p:blipFill>
        <p:spPr>
          <a:xfrm>
            <a:off x="11988800" y="6907942"/>
            <a:ext cx="2641600" cy="12827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51134"/>
            <a:ext cx="5670590" cy="708779"/>
          </a:xfrm>
          <a:prstGeom prst="rect">
            <a:avLst/>
          </a:prstGeom>
          <a:noFill/>
          <a:ln/>
        </p:spPr>
        <p:txBody>
          <a:bodyPr wrap="none" lIns="0" tIns="0" rIns="0" bIns="0" rtlCol="0" anchor="t"/>
          <a:lstStyle/>
          <a:p>
            <a:pPr marL="0" indent="0" algn="l">
              <a:lnSpc>
                <a:spcPts val="5550"/>
              </a:lnSpc>
              <a:buNone/>
            </a:pPr>
            <a:r>
              <a:rPr lang="en-US" sz="4450">
                <a:solidFill>
                  <a:srgbClr val="5C4E3D"/>
                </a:solidFill>
                <a:latin typeface="Libre Baskerville" pitchFamily="34" charset="0"/>
                <a:ea typeface="Libre Baskerville" pitchFamily="34" charset="-122"/>
                <a:cs typeface="Libre Baskerville" pitchFamily="34" charset="-120"/>
              </a:rPr>
              <a:t>Correlation Matrix</a:t>
            </a:r>
            <a:endParaRPr lang="en-US" sz="4450"/>
          </a:p>
        </p:txBody>
      </p:sp>
      <p:pic>
        <p:nvPicPr>
          <p:cNvPr id="3" name="Image 0" descr="preencoded.png"/>
          <p:cNvPicPr>
            <a:picLocks noChangeAspect="1"/>
          </p:cNvPicPr>
          <p:nvPr/>
        </p:nvPicPr>
        <p:blipFill>
          <a:blip r:embed="rId3"/>
          <a:stretch>
            <a:fillRect/>
          </a:stretch>
        </p:blipFill>
        <p:spPr>
          <a:xfrm>
            <a:off x="793790" y="2613541"/>
            <a:ext cx="4347567" cy="907256"/>
          </a:xfrm>
          <a:prstGeom prst="rect">
            <a:avLst/>
          </a:prstGeom>
        </p:spPr>
      </p:pic>
      <p:sp>
        <p:nvSpPr>
          <p:cNvPr id="4" name="Text 1"/>
          <p:cNvSpPr/>
          <p:nvPr/>
        </p:nvSpPr>
        <p:spPr>
          <a:xfrm>
            <a:off x="1020604" y="3747611"/>
            <a:ext cx="2835235" cy="354330"/>
          </a:xfrm>
          <a:prstGeom prst="rect">
            <a:avLst/>
          </a:prstGeom>
          <a:noFill/>
          <a:ln/>
        </p:spPr>
        <p:txBody>
          <a:bodyPr wrap="none" lIns="0" tIns="0" rIns="0" bIns="0" rtlCol="0" anchor="t"/>
          <a:lstStyle/>
          <a:p>
            <a:pPr marL="0" indent="0" algn="l">
              <a:lnSpc>
                <a:spcPts val="2750"/>
              </a:lnSpc>
              <a:buNone/>
            </a:pPr>
            <a:r>
              <a:rPr lang="en-US" sz="2200">
                <a:solidFill>
                  <a:srgbClr val="454240"/>
                </a:solidFill>
                <a:latin typeface="Libre Baskerville" pitchFamily="34" charset="0"/>
                <a:ea typeface="Libre Baskerville" pitchFamily="34" charset="-122"/>
                <a:cs typeface="Libre Baskerville" pitchFamily="34" charset="-120"/>
              </a:rPr>
              <a:t>Burkina Faso</a:t>
            </a:r>
            <a:endParaRPr lang="en-US" sz="2200"/>
          </a:p>
        </p:txBody>
      </p:sp>
      <p:sp>
        <p:nvSpPr>
          <p:cNvPr id="5" name="Text 2"/>
          <p:cNvSpPr/>
          <p:nvPr/>
        </p:nvSpPr>
        <p:spPr>
          <a:xfrm>
            <a:off x="1020604" y="4238030"/>
            <a:ext cx="3893939" cy="1088708"/>
          </a:xfrm>
          <a:prstGeom prst="rect">
            <a:avLst/>
          </a:prstGeom>
          <a:noFill/>
          <a:ln/>
        </p:spPr>
        <p:txBody>
          <a:bodyPr wrap="square" lIns="0" tIns="0" rIns="0" bIns="0" rtlCol="0" anchor="t"/>
          <a:lstStyle/>
          <a:p>
            <a:pPr marL="0" indent="0" algn="l">
              <a:lnSpc>
                <a:spcPts val="2850"/>
              </a:lnSpc>
              <a:buNone/>
            </a:pPr>
            <a:r>
              <a:rPr lang="en-US" sz="1750">
                <a:solidFill>
                  <a:srgbClr val="454240"/>
                </a:solidFill>
                <a:latin typeface="DM Sans" pitchFamily="34" charset="0"/>
                <a:ea typeface="DM Sans" pitchFamily="34" charset="-122"/>
                <a:cs typeface="DM Sans" pitchFamily="34" charset="-120"/>
              </a:rPr>
              <a:t>High positive correlation (&gt;0.85) between export value, net weight, and global gold prices</a:t>
            </a:r>
            <a:endParaRPr lang="en-US" sz="1750"/>
          </a:p>
        </p:txBody>
      </p:sp>
      <p:sp>
        <p:nvSpPr>
          <p:cNvPr id="6" name="Text 3"/>
          <p:cNvSpPr/>
          <p:nvPr/>
        </p:nvSpPr>
        <p:spPr>
          <a:xfrm>
            <a:off x="1020604" y="5462826"/>
            <a:ext cx="3893939" cy="725805"/>
          </a:xfrm>
          <a:prstGeom prst="rect">
            <a:avLst/>
          </a:prstGeom>
          <a:noFill/>
          <a:ln/>
        </p:spPr>
        <p:txBody>
          <a:bodyPr wrap="square" lIns="0" tIns="0" rIns="0" bIns="0" rtlCol="0" anchor="t"/>
          <a:lstStyle/>
          <a:p>
            <a:pPr marL="0" indent="0" algn="l">
              <a:lnSpc>
                <a:spcPts val="2850"/>
              </a:lnSpc>
              <a:buNone/>
            </a:pPr>
            <a:r>
              <a:rPr lang="en-US" sz="1750">
                <a:solidFill>
                  <a:srgbClr val="454240"/>
                </a:solidFill>
                <a:latin typeface="DM Sans" pitchFamily="34" charset="0"/>
                <a:ea typeface="DM Sans" pitchFamily="34" charset="-122"/>
                <a:cs typeface="DM Sans" pitchFamily="34" charset="-120"/>
              </a:rPr>
              <a:t>Suggests high price sensitivity and limited market power</a:t>
            </a:r>
            <a:endParaRPr lang="en-US" sz="1750"/>
          </a:p>
        </p:txBody>
      </p:sp>
      <p:pic>
        <p:nvPicPr>
          <p:cNvPr id="7" name="Image 1" descr="preencoded.png"/>
          <p:cNvPicPr>
            <a:picLocks noChangeAspect="1"/>
          </p:cNvPicPr>
          <p:nvPr/>
        </p:nvPicPr>
        <p:blipFill>
          <a:blip r:embed="rId4"/>
          <a:stretch>
            <a:fillRect/>
          </a:stretch>
        </p:blipFill>
        <p:spPr>
          <a:xfrm>
            <a:off x="5141357" y="2613541"/>
            <a:ext cx="4347567" cy="907256"/>
          </a:xfrm>
          <a:prstGeom prst="rect">
            <a:avLst/>
          </a:prstGeom>
        </p:spPr>
      </p:pic>
      <p:sp>
        <p:nvSpPr>
          <p:cNvPr id="8" name="Text 4"/>
          <p:cNvSpPr/>
          <p:nvPr/>
        </p:nvSpPr>
        <p:spPr>
          <a:xfrm>
            <a:off x="5368171" y="3747611"/>
            <a:ext cx="2835235" cy="354330"/>
          </a:xfrm>
          <a:prstGeom prst="rect">
            <a:avLst/>
          </a:prstGeom>
          <a:noFill/>
          <a:ln/>
        </p:spPr>
        <p:txBody>
          <a:bodyPr wrap="none" lIns="0" tIns="0" rIns="0" bIns="0" rtlCol="0" anchor="t"/>
          <a:lstStyle/>
          <a:p>
            <a:pPr marL="0" indent="0" algn="l">
              <a:lnSpc>
                <a:spcPts val="2750"/>
              </a:lnSpc>
              <a:buNone/>
            </a:pPr>
            <a:r>
              <a:rPr lang="en-US" sz="2200">
                <a:solidFill>
                  <a:srgbClr val="454240"/>
                </a:solidFill>
                <a:latin typeface="Libre Baskerville" pitchFamily="34" charset="0"/>
                <a:ea typeface="Libre Baskerville" pitchFamily="34" charset="-122"/>
                <a:cs typeface="Libre Baskerville" pitchFamily="34" charset="-120"/>
              </a:rPr>
              <a:t>South Africa</a:t>
            </a:r>
            <a:endParaRPr lang="en-US" sz="2200"/>
          </a:p>
        </p:txBody>
      </p:sp>
      <p:sp>
        <p:nvSpPr>
          <p:cNvPr id="9" name="Text 5"/>
          <p:cNvSpPr/>
          <p:nvPr/>
        </p:nvSpPr>
        <p:spPr>
          <a:xfrm>
            <a:off x="5368171" y="4238030"/>
            <a:ext cx="3893939" cy="1088708"/>
          </a:xfrm>
          <a:prstGeom prst="rect">
            <a:avLst/>
          </a:prstGeom>
          <a:noFill/>
          <a:ln/>
        </p:spPr>
        <p:txBody>
          <a:bodyPr wrap="square" lIns="0" tIns="0" rIns="0" bIns="0" rtlCol="0" anchor="t"/>
          <a:lstStyle/>
          <a:p>
            <a:pPr marL="0" indent="0" algn="l">
              <a:lnSpc>
                <a:spcPts val="2850"/>
              </a:lnSpc>
              <a:buNone/>
            </a:pPr>
            <a:r>
              <a:rPr lang="en-US" sz="1750">
                <a:solidFill>
                  <a:srgbClr val="454240"/>
                </a:solidFill>
                <a:latin typeface="DM Sans" pitchFamily="34" charset="0"/>
                <a:ea typeface="DM Sans" pitchFamily="34" charset="-122"/>
                <a:cs typeface="DM Sans" pitchFamily="34" charset="-120"/>
              </a:rPr>
              <a:t>Moderate correlation coefficients reflect greater supply chain resilience</a:t>
            </a:r>
            <a:endParaRPr lang="en-US" sz="1750"/>
          </a:p>
        </p:txBody>
      </p:sp>
      <p:sp>
        <p:nvSpPr>
          <p:cNvPr id="10" name="Text 6"/>
          <p:cNvSpPr/>
          <p:nvPr/>
        </p:nvSpPr>
        <p:spPr>
          <a:xfrm>
            <a:off x="5368171" y="5462826"/>
            <a:ext cx="3893939" cy="725805"/>
          </a:xfrm>
          <a:prstGeom prst="rect">
            <a:avLst/>
          </a:prstGeom>
          <a:noFill/>
          <a:ln/>
        </p:spPr>
        <p:txBody>
          <a:bodyPr wrap="square" lIns="0" tIns="0" rIns="0" bIns="0" rtlCol="0" anchor="t"/>
          <a:lstStyle/>
          <a:p>
            <a:pPr marL="0" indent="0" algn="l">
              <a:lnSpc>
                <a:spcPts val="2850"/>
              </a:lnSpc>
              <a:buNone/>
            </a:pPr>
            <a:r>
              <a:rPr lang="en-US" sz="1750">
                <a:solidFill>
                  <a:srgbClr val="454240"/>
                </a:solidFill>
                <a:latin typeface="DM Sans" pitchFamily="34" charset="0"/>
                <a:ea typeface="DM Sans" pitchFamily="34" charset="-122"/>
                <a:cs typeface="DM Sans" pitchFamily="34" charset="-120"/>
              </a:rPr>
              <a:t>Indicates more sophisticated market positioning and negotiating power</a:t>
            </a:r>
            <a:endParaRPr lang="en-US" sz="1750"/>
          </a:p>
        </p:txBody>
      </p:sp>
      <p:pic>
        <p:nvPicPr>
          <p:cNvPr id="11" name="Image 2" descr="preencoded.png"/>
          <p:cNvPicPr>
            <a:picLocks noChangeAspect="1"/>
          </p:cNvPicPr>
          <p:nvPr/>
        </p:nvPicPr>
        <p:blipFill>
          <a:blip r:embed="rId5"/>
          <a:stretch>
            <a:fillRect/>
          </a:stretch>
        </p:blipFill>
        <p:spPr>
          <a:xfrm>
            <a:off x="9488924" y="2613541"/>
            <a:ext cx="4347567" cy="907256"/>
          </a:xfrm>
          <a:prstGeom prst="rect">
            <a:avLst/>
          </a:prstGeom>
        </p:spPr>
      </p:pic>
      <p:sp>
        <p:nvSpPr>
          <p:cNvPr id="12" name="Text 7"/>
          <p:cNvSpPr/>
          <p:nvPr/>
        </p:nvSpPr>
        <p:spPr>
          <a:xfrm>
            <a:off x="9715738" y="3747611"/>
            <a:ext cx="2835235" cy="354330"/>
          </a:xfrm>
          <a:prstGeom prst="rect">
            <a:avLst/>
          </a:prstGeom>
          <a:noFill/>
          <a:ln/>
        </p:spPr>
        <p:txBody>
          <a:bodyPr wrap="none" lIns="0" tIns="0" rIns="0" bIns="0" rtlCol="0" anchor="t"/>
          <a:lstStyle/>
          <a:p>
            <a:pPr marL="0" indent="0" algn="l">
              <a:lnSpc>
                <a:spcPts val="2750"/>
              </a:lnSpc>
              <a:buNone/>
            </a:pPr>
            <a:r>
              <a:rPr lang="en-US" sz="2200">
                <a:solidFill>
                  <a:srgbClr val="454240"/>
                </a:solidFill>
                <a:latin typeface="Libre Baskerville" pitchFamily="34" charset="0"/>
                <a:ea typeface="Libre Baskerville" pitchFamily="34" charset="-122"/>
                <a:cs typeface="Libre Baskerville" pitchFamily="34" charset="-120"/>
              </a:rPr>
              <a:t>Implications</a:t>
            </a:r>
            <a:endParaRPr lang="en-US" sz="2200"/>
          </a:p>
        </p:txBody>
      </p:sp>
      <p:sp>
        <p:nvSpPr>
          <p:cNvPr id="13" name="Text 8"/>
          <p:cNvSpPr/>
          <p:nvPr/>
        </p:nvSpPr>
        <p:spPr>
          <a:xfrm>
            <a:off x="9715738" y="4238030"/>
            <a:ext cx="3893939" cy="1088708"/>
          </a:xfrm>
          <a:prstGeom prst="rect">
            <a:avLst/>
          </a:prstGeom>
          <a:noFill/>
          <a:ln/>
        </p:spPr>
        <p:txBody>
          <a:bodyPr wrap="square" lIns="0" tIns="0" rIns="0" bIns="0" rtlCol="0" anchor="t"/>
          <a:lstStyle/>
          <a:p>
            <a:pPr marL="0" indent="0" algn="l">
              <a:lnSpc>
                <a:spcPts val="2850"/>
              </a:lnSpc>
              <a:buNone/>
            </a:pPr>
            <a:r>
              <a:rPr lang="en-US" sz="1750">
                <a:solidFill>
                  <a:srgbClr val="454240"/>
                </a:solidFill>
                <a:latin typeface="DM Sans" pitchFamily="34" charset="0"/>
                <a:ea typeface="DM Sans" pitchFamily="34" charset="-122"/>
                <a:cs typeface="DM Sans" pitchFamily="34" charset="-120"/>
              </a:rPr>
              <a:t>Reveals vulnerability differences between established and emerging producers</a:t>
            </a:r>
            <a:endParaRPr lang="en-US" sz="1750"/>
          </a:p>
        </p:txBody>
      </p:sp>
      <p:sp>
        <p:nvSpPr>
          <p:cNvPr id="14" name="Text 9"/>
          <p:cNvSpPr/>
          <p:nvPr/>
        </p:nvSpPr>
        <p:spPr>
          <a:xfrm>
            <a:off x="9715738" y="5462826"/>
            <a:ext cx="3893939" cy="1088708"/>
          </a:xfrm>
          <a:prstGeom prst="rect">
            <a:avLst/>
          </a:prstGeom>
          <a:noFill/>
          <a:ln/>
        </p:spPr>
        <p:txBody>
          <a:bodyPr wrap="square" lIns="0" tIns="0" rIns="0" bIns="0" rtlCol="0" anchor="t"/>
          <a:lstStyle/>
          <a:p>
            <a:pPr marL="0" indent="0" algn="l">
              <a:lnSpc>
                <a:spcPts val="2850"/>
              </a:lnSpc>
              <a:buNone/>
            </a:pPr>
            <a:r>
              <a:rPr lang="en-US" sz="1750">
                <a:solidFill>
                  <a:srgbClr val="454240"/>
                </a:solidFill>
                <a:latin typeface="DM Sans" pitchFamily="34" charset="0"/>
                <a:ea typeface="DM Sans" pitchFamily="34" charset="-122"/>
                <a:cs typeface="DM Sans" pitchFamily="34" charset="-120"/>
              </a:rPr>
              <a:t>Highlights opportunity for Burkina Faso to develop more resilient trade structures</a:t>
            </a:r>
            <a:endParaRPr lang="en-US" sz="1750"/>
          </a:p>
        </p:txBody>
      </p:sp>
      <p:pic>
        <p:nvPicPr>
          <p:cNvPr id="15" name="Picture 14">
            <a:extLst>
              <a:ext uri="{FF2B5EF4-FFF2-40B4-BE49-F238E27FC236}">
                <a16:creationId xmlns:a16="http://schemas.microsoft.com/office/drawing/2014/main" id="{6E71D656-E662-44A7-C797-B03F02FFA635}"/>
              </a:ext>
            </a:extLst>
          </p:cNvPr>
          <p:cNvPicPr>
            <a:picLocks noChangeAspect="1"/>
          </p:cNvPicPr>
          <p:nvPr/>
        </p:nvPicPr>
        <p:blipFill>
          <a:blip r:embed="rId6"/>
          <a:stretch>
            <a:fillRect/>
          </a:stretch>
        </p:blipFill>
        <p:spPr>
          <a:xfrm>
            <a:off x="12687300" y="7429500"/>
            <a:ext cx="1943100" cy="8001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92612"/>
            <a:ext cx="7556183" cy="708779"/>
          </a:xfrm>
          <a:prstGeom prst="rect">
            <a:avLst/>
          </a:prstGeom>
          <a:noFill/>
          <a:ln/>
        </p:spPr>
        <p:txBody>
          <a:bodyPr wrap="none" lIns="0" tIns="0" rIns="0" bIns="0" rtlCol="0" anchor="t"/>
          <a:lstStyle/>
          <a:p>
            <a:pPr marL="0" indent="0" algn="l">
              <a:lnSpc>
                <a:spcPts val="5550"/>
              </a:lnSpc>
              <a:buNone/>
            </a:pPr>
            <a:r>
              <a:rPr lang="en-US" sz="4450">
                <a:solidFill>
                  <a:srgbClr val="5C4E3D"/>
                </a:solidFill>
                <a:latin typeface="Libre Baskerville" pitchFamily="34" charset="0"/>
                <a:ea typeface="Libre Baskerville" pitchFamily="34" charset="-122"/>
                <a:cs typeface="Libre Baskerville" pitchFamily="34" charset="-120"/>
              </a:rPr>
              <a:t>Geopolitical Insight: India</a:t>
            </a:r>
            <a:endParaRPr lang="en-US" sz="4450"/>
          </a:p>
        </p:txBody>
      </p:sp>
      <p:sp>
        <p:nvSpPr>
          <p:cNvPr id="3" name="Text 1"/>
          <p:cNvSpPr/>
          <p:nvPr/>
        </p:nvSpPr>
        <p:spPr>
          <a:xfrm>
            <a:off x="793790" y="2168366"/>
            <a:ext cx="3653433" cy="425291"/>
          </a:xfrm>
          <a:prstGeom prst="rect">
            <a:avLst/>
          </a:prstGeom>
          <a:noFill/>
          <a:ln/>
        </p:spPr>
        <p:txBody>
          <a:bodyPr wrap="none" lIns="0" tIns="0" rIns="0" bIns="0" rtlCol="0" anchor="t"/>
          <a:lstStyle/>
          <a:p>
            <a:pPr marL="0" indent="0" algn="l">
              <a:lnSpc>
                <a:spcPts val="3300"/>
              </a:lnSpc>
              <a:buNone/>
            </a:pPr>
            <a:r>
              <a:rPr lang="en-US" sz="2650">
                <a:solidFill>
                  <a:srgbClr val="5C4E3D"/>
                </a:solidFill>
                <a:latin typeface="Libre Baskerville" pitchFamily="34" charset="0"/>
                <a:ea typeface="Libre Baskerville" pitchFamily="34" charset="-122"/>
                <a:cs typeface="Libre Baskerville" pitchFamily="34" charset="-120"/>
              </a:rPr>
              <a:t>India's Gold Appetite</a:t>
            </a:r>
            <a:endParaRPr lang="en-US" sz="2650"/>
          </a:p>
        </p:txBody>
      </p:sp>
      <p:sp>
        <p:nvSpPr>
          <p:cNvPr id="4" name="Text 2"/>
          <p:cNvSpPr/>
          <p:nvPr/>
        </p:nvSpPr>
        <p:spPr>
          <a:xfrm>
            <a:off x="793790" y="2820472"/>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54240"/>
                </a:solidFill>
                <a:latin typeface="DM Sans" pitchFamily="34" charset="0"/>
                <a:ea typeface="DM Sans" pitchFamily="34" charset="-122"/>
                <a:cs typeface="DM Sans" pitchFamily="34" charset="-120"/>
              </a:rPr>
              <a:t>Imported 713 tonnes of gold in 2022 alone</a:t>
            </a:r>
            <a:endParaRPr lang="en-US" sz="1750"/>
          </a:p>
        </p:txBody>
      </p:sp>
      <p:sp>
        <p:nvSpPr>
          <p:cNvPr id="5" name="Text 3"/>
          <p:cNvSpPr/>
          <p:nvPr/>
        </p:nvSpPr>
        <p:spPr>
          <a:xfrm>
            <a:off x="793790" y="3262670"/>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54240"/>
                </a:solidFill>
                <a:latin typeface="DM Sans" pitchFamily="34" charset="0"/>
                <a:ea typeface="DM Sans" pitchFamily="34" charset="-122"/>
                <a:cs typeface="DM Sans" pitchFamily="34" charset="-120"/>
              </a:rPr>
              <a:t>22.7% sourced from African nations</a:t>
            </a:r>
            <a:endParaRPr lang="en-US" sz="1750"/>
          </a:p>
        </p:txBody>
      </p:sp>
      <p:sp>
        <p:nvSpPr>
          <p:cNvPr id="6" name="Text 4"/>
          <p:cNvSpPr/>
          <p:nvPr/>
        </p:nvSpPr>
        <p:spPr>
          <a:xfrm>
            <a:off x="793790" y="3704868"/>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54240"/>
                </a:solidFill>
                <a:latin typeface="DM Sans" pitchFamily="34" charset="0"/>
                <a:ea typeface="DM Sans" pitchFamily="34" charset="-122"/>
                <a:cs typeface="DM Sans" pitchFamily="34" charset="-120"/>
              </a:rPr>
              <a:t>Significant portion routed through UAE intermediaries</a:t>
            </a:r>
            <a:endParaRPr lang="en-US" sz="1750"/>
          </a:p>
        </p:txBody>
      </p:sp>
      <p:sp>
        <p:nvSpPr>
          <p:cNvPr id="7" name="Text 5"/>
          <p:cNvSpPr/>
          <p:nvPr/>
        </p:nvSpPr>
        <p:spPr>
          <a:xfrm>
            <a:off x="793790" y="4147066"/>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54240"/>
                </a:solidFill>
                <a:latin typeface="DM Sans" pitchFamily="34" charset="0"/>
                <a:ea typeface="DM Sans" pitchFamily="34" charset="-122"/>
                <a:cs typeface="DM Sans" pitchFamily="34" charset="-120"/>
              </a:rPr>
              <a:t>Major purchaser of raw gold (HS code 710812)</a:t>
            </a:r>
            <a:endParaRPr lang="en-US" sz="1750"/>
          </a:p>
        </p:txBody>
      </p:sp>
      <p:sp>
        <p:nvSpPr>
          <p:cNvPr id="8" name="Text 6"/>
          <p:cNvSpPr/>
          <p:nvPr/>
        </p:nvSpPr>
        <p:spPr>
          <a:xfrm>
            <a:off x="793790" y="4589264"/>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54240"/>
                </a:solidFill>
                <a:latin typeface="DM Sans" pitchFamily="34" charset="0"/>
                <a:ea typeface="DM Sans" pitchFamily="34" charset="-122"/>
                <a:cs typeface="DM Sans" pitchFamily="34" charset="-120"/>
              </a:rPr>
              <a:t>Driven by jewelry industry and investment demand</a:t>
            </a:r>
            <a:endParaRPr lang="en-US" sz="1750"/>
          </a:p>
        </p:txBody>
      </p:sp>
      <p:pic>
        <p:nvPicPr>
          <p:cNvPr id="9" name="Image 0" descr="preencoded.png"/>
          <p:cNvPicPr>
            <a:picLocks noChangeAspect="1"/>
          </p:cNvPicPr>
          <p:nvPr/>
        </p:nvPicPr>
        <p:blipFill>
          <a:blip r:embed="rId3"/>
          <a:stretch>
            <a:fillRect/>
          </a:stretch>
        </p:blipFill>
        <p:spPr>
          <a:xfrm>
            <a:off x="8959096" y="2196703"/>
            <a:ext cx="4885015" cy="4885015"/>
          </a:xfrm>
          <a:prstGeom prst="rect">
            <a:avLst/>
          </a:prstGeom>
        </p:spPr>
      </p:pic>
      <p:pic>
        <p:nvPicPr>
          <p:cNvPr id="10" name="Picture 9">
            <a:extLst>
              <a:ext uri="{FF2B5EF4-FFF2-40B4-BE49-F238E27FC236}">
                <a16:creationId xmlns:a16="http://schemas.microsoft.com/office/drawing/2014/main" id="{1CDE1596-C615-3E08-7967-B162D6D2BB03}"/>
              </a:ext>
            </a:extLst>
          </p:cNvPr>
          <p:cNvPicPr>
            <a:picLocks noChangeAspect="1"/>
          </p:cNvPicPr>
          <p:nvPr/>
        </p:nvPicPr>
        <p:blipFill>
          <a:blip r:embed="rId4"/>
          <a:stretch>
            <a:fillRect/>
          </a:stretch>
        </p:blipFill>
        <p:spPr>
          <a:xfrm>
            <a:off x="12775623" y="7257473"/>
            <a:ext cx="1714500" cy="8636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93088"/>
            <a:ext cx="7556421" cy="1417558"/>
          </a:xfrm>
          <a:prstGeom prst="rect">
            <a:avLst/>
          </a:prstGeom>
          <a:noFill/>
          <a:ln/>
        </p:spPr>
        <p:txBody>
          <a:bodyPr wrap="square" lIns="0" tIns="0" rIns="0" bIns="0" rtlCol="0" anchor="t"/>
          <a:lstStyle/>
          <a:p>
            <a:pPr marL="0" indent="0" algn="l">
              <a:lnSpc>
                <a:spcPts val="5550"/>
              </a:lnSpc>
              <a:buNone/>
            </a:pPr>
            <a:r>
              <a:rPr lang="en-US" sz="4450">
                <a:solidFill>
                  <a:srgbClr val="5C4E3D"/>
                </a:solidFill>
                <a:latin typeface="Libre Baskerville" pitchFamily="34" charset="0"/>
                <a:ea typeface="Libre Baskerville" pitchFamily="34" charset="-122"/>
                <a:cs typeface="Libre Baskerville" pitchFamily="34" charset="-120"/>
              </a:rPr>
              <a:t>Geopolitical Insight: China</a:t>
            </a:r>
            <a:endParaRPr lang="en-US" sz="4450"/>
          </a:p>
        </p:txBody>
      </p:sp>
      <p:sp>
        <p:nvSpPr>
          <p:cNvPr id="4" name="Shape 1"/>
          <p:cNvSpPr/>
          <p:nvPr/>
        </p:nvSpPr>
        <p:spPr>
          <a:xfrm>
            <a:off x="6280190" y="2650808"/>
            <a:ext cx="3664744" cy="2773799"/>
          </a:xfrm>
          <a:prstGeom prst="roundRect">
            <a:avLst>
              <a:gd name="adj" fmla="val 3435"/>
            </a:avLst>
          </a:prstGeom>
          <a:solidFill>
            <a:srgbClr val="F7EDD4"/>
          </a:solidFill>
          <a:ln w="7620">
            <a:solidFill>
              <a:srgbClr val="DDD3BA"/>
            </a:solidFill>
            <a:prstDash val="solid"/>
          </a:ln>
        </p:spPr>
        <p:txBody>
          <a:bodyPr/>
          <a:lstStyle/>
          <a:p>
            <a:endParaRPr lang="en-IN"/>
          </a:p>
        </p:txBody>
      </p:sp>
      <p:sp>
        <p:nvSpPr>
          <p:cNvPr id="5" name="Text 2"/>
          <p:cNvSpPr/>
          <p:nvPr/>
        </p:nvSpPr>
        <p:spPr>
          <a:xfrm>
            <a:off x="6514624" y="2885242"/>
            <a:ext cx="2835235" cy="354330"/>
          </a:xfrm>
          <a:prstGeom prst="rect">
            <a:avLst/>
          </a:prstGeom>
          <a:noFill/>
          <a:ln/>
        </p:spPr>
        <p:txBody>
          <a:bodyPr wrap="none" lIns="0" tIns="0" rIns="0" bIns="0" rtlCol="0" anchor="t"/>
          <a:lstStyle/>
          <a:p>
            <a:pPr marL="0" indent="0" algn="l">
              <a:lnSpc>
                <a:spcPts val="2750"/>
              </a:lnSpc>
              <a:buNone/>
            </a:pPr>
            <a:r>
              <a:rPr lang="en-US" sz="2200">
                <a:solidFill>
                  <a:srgbClr val="454240"/>
                </a:solidFill>
                <a:latin typeface="Libre Baskerville" pitchFamily="34" charset="0"/>
                <a:ea typeface="Libre Baskerville" pitchFamily="34" charset="-122"/>
                <a:cs typeface="Libre Baskerville" pitchFamily="34" charset="-120"/>
              </a:rPr>
              <a:t>Market Share</a:t>
            </a:r>
            <a:endParaRPr lang="en-US" sz="2200"/>
          </a:p>
        </p:txBody>
      </p:sp>
      <p:sp>
        <p:nvSpPr>
          <p:cNvPr id="6" name="Text 3"/>
          <p:cNvSpPr/>
          <p:nvPr/>
        </p:nvSpPr>
        <p:spPr>
          <a:xfrm>
            <a:off x="6514624" y="3375660"/>
            <a:ext cx="3195876" cy="1814513"/>
          </a:xfrm>
          <a:prstGeom prst="rect">
            <a:avLst/>
          </a:prstGeom>
          <a:noFill/>
          <a:ln/>
        </p:spPr>
        <p:txBody>
          <a:bodyPr wrap="square" lIns="0" tIns="0" rIns="0" bIns="0" rtlCol="0" anchor="t"/>
          <a:lstStyle/>
          <a:p>
            <a:pPr marL="0" indent="0" algn="l">
              <a:lnSpc>
                <a:spcPts val="2850"/>
              </a:lnSpc>
              <a:buNone/>
            </a:pPr>
            <a:r>
              <a:rPr lang="en-US" sz="1750">
                <a:solidFill>
                  <a:srgbClr val="454240"/>
                </a:solidFill>
                <a:latin typeface="DM Sans" pitchFamily="34" charset="0"/>
                <a:ea typeface="DM Sans" pitchFamily="34" charset="-122"/>
                <a:cs typeface="DM Sans" pitchFamily="34" charset="-120"/>
              </a:rPr>
              <a:t>China accounts for approximately 10% of global imports of African gold, establishing a significant foothold in the continent</a:t>
            </a:r>
            <a:endParaRPr lang="en-US" sz="1750"/>
          </a:p>
        </p:txBody>
      </p:sp>
      <p:sp>
        <p:nvSpPr>
          <p:cNvPr id="7" name="Shape 4"/>
          <p:cNvSpPr/>
          <p:nvPr/>
        </p:nvSpPr>
        <p:spPr>
          <a:xfrm>
            <a:off x="10171748" y="2650808"/>
            <a:ext cx="3664863" cy="2773799"/>
          </a:xfrm>
          <a:prstGeom prst="roundRect">
            <a:avLst>
              <a:gd name="adj" fmla="val 3435"/>
            </a:avLst>
          </a:prstGeom>
          <a:solidFill>
            <a:srgbClr val="F7EDD4"/>
          </a:solidFill>
          <a:ln w="7620">
            <a:solidFill>
              <a:srgbClr val="DDD3BA"/>
            </a:solidFill>
            <a:prstDash val="solid"/>
          </a:ln>
        </p:spPr>
        <p:txBody>
          <a:bodyPr/>
          <a:lstStyle/>
          <a:p>
            <a:endParaRPr lang="en-IN"/>
          </a:p>
        </p:txBody>
      </p:sp>
      <p:sp>
        <p:nvSpPr>
          <p:cNvPr id="8" name="Text 5"/>
          <p:cNvSpPr/>
          <p:nvPr/>
        </p:nvSpPr>
        <p:spPr>
          <a:xfrm>
            <a:off x="10406182" y="2885242"/>
            <a:ext cx="2835235" cy="354330"/>
          </a:xfrm>
          <a:prstGeom prst="rect">
            <a:avLst/>
          </a:prstGeom>
          <a:noFill/>
          <a:ln/>
        </p:spPr>
        <p:txBody>
          <a:bodyPr wrap="none" lIns="0" tIns="0" rIns="0" bIns="0" rtlCol="0" anchor="t"/>
          <a:lstStyle/>
          <a:p>
            <a:pPr marL="0" indent="0" algn="l">
              <a:lnSpc>
                <a:spcPts val="2750"/>
              </a:lnSpc>
              <a:buNone/>
            </a:pPr>
            <a:r>
              <a:rPr lang="en-US" sz="2200">
                <a:solidFill>
                  <a:srgbClr val="454240"/>
                </a:solidFill>
                <a:latin typeface="Libre Baskerville" pitchFamily="34" charset="0"/>
                <a:ea typeface="Libre Baskerville" pitchFamily="34" charset="-122"/>
                <a:cs typeface="Libre Baskerville" pitchFamily="34" charset="-120"/>
              </a:rPr>
              <a:t>Supply Chain</a:t>
            </a:r>
            <a:endParaRPr lang="en-US" sz="2200"/>
          </a:p>
        </p:txBody>
      </p:sp>
      <p:sp>
        <p:nvSpPr>
          <p:cNvPr id="9" name="Text 6"/>
          <p:cNvSpPr/>
          <p:nvPr/>
        </p:nvSpPr>
        <p:spPr>
          <a:xfrm>
            <a:off x="10406182" y="3375660"/>
            <a:ext cx="3195995" cy="1814513"/>
          </a:xfrm>
          <a:prstGeom prst="rect">
            <a:avLst/>
          </a:prstGeom>
          <a:noFill/>
          <a:ln/>
        </p:spPr>
        <p:txBody>
          <a:bodyPr wrap="square" lIns="0" tIns="0" rIns="0" bIns="0" rtlCol="0" anchor="t"/>
          <a:lstStyle/>
          <a:p>
            <a:pPr marL="0" indent="0" algn="l">
              <a:lnSpc>
                <a:spcPts val="2850"/>
              </a:lnSpc>
              <a:buNone/>
            </a:pPr>
            <a:r>
              <a:rPr lang="en-US" sz="1750">
                <a:solidFill>
                  <a:srgbClr val="454240"/>
                </a:solidFill>
                <a:latin typeface="DM Sans" pitchFamily="34" charset="0"/>
                <a:ea typeface="DM Sans" pitchFamily="34" charset="-122"/>
                <a:cs typeface="DM Sans" pitchFamily="34" charset="-120"/>
              </a:rPr>
              <a:t>Officially declares South Africa as primary source, but actual routing patterns suggest complex supply networks</a:t>
            </a:r>
            <a:endParaRPr lang="en-US" sz="1750"/>
          </a:p>
        </p:txBody>
      </p:sp>
      <p:sp>
        <p:nvSpPr>
          <p:cNvPr id="10" name="Shape 7"/>
          <p:cNvSpPr/>
          <p:nvPr/>
        </p:nvSpPr>
        <p:spPr>
          <a:xfrm>
            <a:off x="6280190" y="5651421"/>
            <a:ext cx="7556421" cy="1685092"/>
          </a:xfrm>
          <a:prstGeom prst="roundRect">
            <a:avLst>
              <a:gd name="adj" fmla="val 5654"/>
            </a:avLst>
          </a:prstGeom>
          <a:solidFill>
            <a:srgbClr val="F7EDD4"/>
          </a:solidFill>
          <a:ln w="7620">
            <a:solidFill>
              <a:srgbClr val="DDD3BA"/>
            </a:solidFill>
            <a:prstDash val="solid"/>
          </a:ln>
        </p:spPr>
        <p:txBody>
          <a:bodyPr/>
          <a:lstStyle/>
          <a:p>
            <a:endParaRPr lang="en-IN"/>
          </a:p>
        </p:txBody>
      </p:sp>
      <p:sp>
        <p:nvSpPr>
          <p:cNvPr id="11" name="Text 8"/>
          <p:cNvSpPr/>
          <p:nvPr/>
        </p:nvSpPr>
        <p:spPr>
          <a:xfrm>
            <a:off x="6514624" y="5885855"/>
            <a:ext cx="2922389" cy="354330"/>
          </a:xfrm>
          <a:prstGeom prst="rect">
            <a:avLst/>
          </a:prstGeom>
          <a:noFill/>
          <a:ln/>
        </p:spPr>
        <p:txBody>
          <a:bodyPr wrap="none" lIns="0" tIns="0" rIns="0" bIns="0" rtlCol="0" anchor="t"/>
          <a:lstStyle/>
          <a:p>
            <a:pPr marL="0" indent="0" algn="l">
              <a:lnSpc>
                <a:spcPts val="2750"/>
              </a:lnSpc>
              <a:buNone/>
            </a:pPr>
            <a:r>
              <a:rPr lang="en-US" sz="2200">
                <a:solidFill>
                  <a:srgbClr val="454240"/>
                </a:solidFill>
                <a:latin typeface="Libre Baskerville" pitchFamily="34" charset="0"/>
                <a:ea typeface="Libre Baskerville" pitchFamily="34" charset="-122"/>
                <a:cs typeface="Libre Baskerville" pitchFamily="34" charset="-120"/>
              </a:rPr>
              <a:t>Transparency Issues</a:t>
            </a:r>
            <a:endParaRPr lang="en-US" sz="2200"/>
          </a:p>
        </p:txBody>
      </p:sp>
      <p:sp>
        <p:nvSpPr>
          <p:cNvPr id="12" name="Text 9"/>
          <p:cNvSpPr/>
          <p:nvPr/>
        </p:nvSpPr>
        <p:spPr>
          <a:xfrm>
            <a:off x="6514624" y="6376273"/>
            <a:ext cx="7087553" cy="725805"/>
          </a:xfrm>
          <a:prstGeom prst="rect">
            <a:avLst/>
          </a:prstGeom>
          <a:noFill/>
          <a:ln/>
        </p:spPr>
        <p:txBody>
          <a:bodyPr wrap="square" lIns="0" tIns="0" rIns="0" bIns="0" rtlCol="0" anchor="t"/>
          <a:lstStyle/>
          <a:p>
            <a:pPr marL="0" indent="0" algn="l">
              <a:lnSpc>
                <a:spcPts val="2850"/>
              </a:lnSpc>
              <a:buNone/>
            </a:pPr>
            <a:r>
              <a:rPr lang="en-US" sz="1750">
                <a:solidFill>
                  <a:srgbClr val="454240"/>
                </a:solidFill>
                <a:latin typeface="DM Sans" pitchFamily="34" charset="0"/>
                <a:ea typeface="DM Sans" pitchFamily="34" charset="-122"/>
                <a:cs typeface="DM Sans" pitchFamily="34" charset="-120"/>
              </a:rPr>
              <a:t>Low transparency in transshipment data creates challenges in tracking exact volumes and origins</a:t>
            </a:r>
            <a:endParaRPr lang="en-US" sz="1750"/>
          </a:p>
        </p:txBody>
      </p:sp>
      <p:pic>
        <p:nvPicPr>
          <p:cNvPr id="13" name="Picture 12">
            <a:extLst>
              <a:ext uri="{FF2B5EF4-FFF2-40B4-BE49-F238E27FC236}">
                <a16:creationId xmlns:a16="http://schemas.microsoft.com/office/drawing/2014/main" id="{46485FCC-98BB-1ED5-5C43-265C31197F97}"/>
              </a:ext>
            </a:extLst>
          </p:cNvPr>
          <p:cNvPicPr>
            <a:picLocks noChangeAspect="1"/>
          </p:cNvPicPr>
          <p:nvPr/>
        </p:nvPicPr>
        <p:blipFill>
          <a:blip r:embed="rId4"/>
          <a:stretch>
            <a:fillRect/>
          </a:stretch>
        </p:blipFill>
        <p:spPr>
          <a:xfrm>
            <a:off x="12704882" y="7503609"/>
            <a:ext cx="1794590" cy="64664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676757"/>
            <a:ext cx="12980908" cy="708779"/>
          </a:xfrm>
          <a:prstGeom prst="rect">
            <a:avLst/>
          </a:prstGeom>
          <a:noFill/>
          <a:ln/>
        </p:spPr>
        <p:txBody>
          <a:bodyPr wrap="none" lIns="0" tIns="0" rIns="0" bIns="0" rtlCol="0" anchor="t"/>
          <a:lstStyle/>
          <a:p>
            <a:pPr marL="0" indent="0" algn="l">
              <a:lnSpc>
                <a:spcPts val="5550"/>
              </a:lnSpc>
              <a:buNone/>
            </a:pPr>
            <a:r>
              <a:rPr lang="en-US" sz="4450">
                <a:solidFill>
                  <a:srgbClr val="5C4E3D"/>
                </a:solidFill>
                <a:latin typeface="Libre Baskerville" pitchFamily="34" charset="0"/>
                <a:ea typeface="Libre Baskerville" pitchFamily="34" charset="-122"/>
                <a:cs typeface="Libre Baskerville" pitchFamily="34" charset="-120"/>
              </a:rPr>
              <a:t>Geopolitical Insight: Russia &amp; Wagner Group</a:t>
            </a:r>
            <a:endParaRPr lang="en-US" sz="4450"/>
          </a:p>
        </p:txBody>
      </p:sp>
      <p:sp>
        <p:nvSpPr>
          <p:cNvPr id="3" name="Text 1"/>
          <p:cNvSpPr/>
          <p:nvPr/>
        </p:nvSpPr>
        <p:spPr>
          <a:xfrm>
            <a:off x="793790" y="2952512"/>
            <a:ext cx="3419356" cy="425291"/>
          </a:xfrm>
          <a:prstGeom prst="rect">
            <a:avLst/>
          </a:prstGeom>
          <a:noFill/>
          <a:ln/>
        </p:spPr>
        <p:txBody>
          <a:bodyPr wrap="none" lIns="0" tIns="0" rIns="0" bIns="0" rtlCol="0" anchor="t"/>
          <a:lstStyle/>
          <a:p>
            <a:pPr marL="0" indent="0" algn="l">
              <a:lnSpc>
                <a:spcPts val="3300"/>
              </a:lnSpc>
              <a:buNone/>
            </a:pPr>
            <a:r>
              <a:rPr lang="en-US" sz="2650">
                <a:solidFill>
                  <a:srgbClr val="5C4E3D"/>
                </a:solidFill>
                <a:latin typeface="Libre Baskerville" pitchFamily="34" charset="0"/>
                <a:ea typeface="Libre Baskerville" pitchFamily="34" charset="-122"/>
                <a:cs typeface="Libre Baskerville" pitchFamily="34" charset="-120"/>
              </a:rPr>
              <a:t>Shadow Operations</a:t>
            </a:r>
            <a:endParaRPr lang="en-US" sz="2650"/>
          </a:p>
        </p:txBody>
      </p:sp>
      <p:sp>
        <p:nvSpPr>
          <p:cNvPr id="4" name="Text 2"/>
          <p:cNvSpPr/>
          <p:nvPr/>
        </p:nvSpPr>
        <p:spPr>
          <a:xfrm>
            <a:off x="793790" y="3604617"/>
            <a:ext cx="6244709" cy="362903"/>
          </a:xfrm>
          <a:prstGeom prst="rect">
            <a:avLst/>
          </a:prstGeom>
          <a:noFill/>
          <a:ln/>
        </p:spPr>
        <p:txBody>
          <a:bodyPr wrap="none" lIns="0" tIns="0" rIns="0" bIns="0" rtlCol="0" anchor="t"/>
          <a:lstStyle/>
          <a:p>
            <a:pPr marL="0" indent="0" algn="l">
              <a:lnSpc>
                <a:spcPts val="2850"/>
              </a:lnSpc>
              <a:buNone/>
            </a:pPr>
            <a:r>
              <a:rPr lang="en-US" sz="1750">
                <a:solidFill>
                  <a:srgbClr val="454240"/>
                </a:solidFill>
                <a:latin typeface="DM Sans" pitchFamily="34" charset="0"/>
                <a:ea typeface="DM Sans" pitchFamily="34" charset="-122"/>
                <a:cs typeface="DM Sans" pitchFamily="34" charset="-120"/>
              </a:rPr>
              <a:t>The Wagner Group has established significant presence in:</a:t>
            </a:r>
            <a:endParaRPr lang="en-US" sz="1750"/>
          </a:p>
        </p:txBody>
      </p:sp>
      <p:sp>
        <p:nvSpPr>
          <p:cNvPr id="5" name="Text 3"/>
          <p:cNvSpPr/>
          <p:nvPr/>
        </p:nvSpPr>
        <p:spPr>
          <a:xfrm>
            <a:off x="793790" y="417159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54240"/>
                </a:solidFill>
                <a:latin typeface="DM Sans" pitchFamily="34" charset="0"/>
                <a:ea typeface="DM Sans" pitchFamily="34" charset="-122"/>
                <a:cs typeface="DM Sans" pitchFamily="34" charset="-120"/>
              </a:rPr>
              <a:t>Central African Republic</a:t>
            </a:r>
            <a:endParaRPr lang="en-US" sz="1750"/>
          </a:p>
        </p:txBody>
      </p:sp>
      <p:sp>
        <p:nvSpPr>
          <p:cNvPr id="6" name="Text 4"/>
          <p:cNvSpPr/>
          <p:nvPr/>
        </p:nvSpPr>
        <p:spPr>
          <a:xfrm>
            <a:off x="793790" y="461379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54240"/>
                </a:solidFill>
                <a:latin typeface="DM Sans" pitchFamily="34" charset="0"/>
                <a:ea typeface="DM Sans" pitchFamily="34" charset="-122"/>
                <a:cs typeface="DM Sans" pitchFamily="34" charset="-120"/>
              </a:rPr>
              <a:t>Sudan</a:t>
            </a:r>
            <a:endParaRPr lang="en-US" sz="1750"/>
          </a:p>
        </p:txBody>
      </p:sp>
      <p:sp>
        <p:nvSpPr>
          <p:cNvPr id="7" name="Text 5"/>
          <p:cNvSpPr/>
          <p:nvPr/>
        </p:nvSpPr>
        <p:spPr>
          <a:xfrm>
            <a:off x="793790" y="505598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54240"/>
                </a:solidFill>
                <a:latin typeface="DM Sans" pitchFamily="34" charset="0"/>
                <a:ea typeface="DM Sans" pitchFamily="34" charset="-122"/>
                <a:cs typeface="DM Sans" pitchFamily="34" charset="-120"/>
              </a:rPr>
              <a:t>Mali</a:t>
            </a:r>
            <a:endParaRPr lang="en-US" sz="1750"/>
          </a:p>
        </p:txBody>
      </p:sp>
      <p:sp>
        <p:nvSpPr>
          <p:cNvPr id="8" name="Text 6"/>
          <p:cNvSpPr/>
          <p:nvPr/>
        </p:nvSpPr>
        <p:spPr>
          <a:xfrm>
            <a:off x="655244" y="5679638"/>
            <a:ext cx="6244709" cy="725805"/>
          </a:xfrm>
          <a:prstGeom prst="rect">
            <a:avLst/>
          </a:prstGeom>
          <a:noFill/>
          <a:ln/>
        </p:spPr>
        <p:txBody>
          <a:bodyPr wrap="square" lIns="0" tIns="0" rIns="0" bIns="0" rtlCol="0" anchor="t"/>
          <a:lstStyle/>
          <a:p>
            <a:pPr marL="0" indent="0" algn="l">
              <a:lnSpc>
                <a:spcPts val="2850"/>
              </a:lnSpc>
              <a:buNone/>
            </a:pPr>
            <a:r>
              <a:rPr lang="en-US" sz="1750">
                <a:solidFill>
                  <a:srgbClr val="454240"/>
                </a:solidFill>
                <a:latin typeface="DM Sans" pitchFamily="34" charset="0"/>
                <a:ea typeface="DM Sans" pitchFamily="34" charset="-122"/>
                <a:cs typeface="DM Sans" pitchFamily="34" charset="-120"/>
              </a:rPr>
              <a:t>Intelligence reports suggest control over 30-50 tonnes of gold annually through alleged smuggling operations</a:t>
            </a:r>
            <a:endParaRPr lang="en-US" sz="1750"/>
          </a:p>
        </p:txBody>
      </p:sp>
      <p:sp>
        <p:nvSpPr>
          <p:cNvPr id="9" name="Text 7"/>
          <p:cNvSpPr/>
          <p:nvPr/>
        </p:nvSpPr>
        <p:spPr>
          <a:xfrm>
            <a:off x="7599521" y="2952512"/>
            <a:ext cx="3402330" cy="425291"/>
          </a:xfrm>
          <a:prstGeom prst="rect">
            <a:avLst/>
          </a:prstGeom>
          <a:noFill/>
          <a:ln/>
        </p:spPr>
        <p:txBody>
          <a:bodyPr wrap="none" lIns="0" tIns="0" rIns="0" bIns="0" rtlCol="0" anchor="t"/>
          <a:lstStyle/>
          <a:p>
            <a:pPr marL="0" indent="0" algn="l">
              <a:lnSpc>
                <a:spcPts val="3300"/>
              </a:lnSpc>
              <a:buNone/>
            </a:pPr>
            <a:r>
              <a:rPr lang="en-US" sz="2650">
                <a:solidFill>
                  <a:srgbClr val="5C4E3D"/>
                </a:solidFill>
                <a:latin typeface="Libre Baskerville" pitchFamily="34" charset="0"/>
                <a:ea typeface="Libre Baskerville" pitchFamily="34" charset="-122"/>
                <a:cs typeface="Libre Baskerville" pitchFamily="34" charset="-120"/>
              </a:rPr>
              <a:t>Market Impact</a:t>
            </a:r>
            <a:endParaRPr lang="en-US" sz="2650"/>
          </a:p>
        </p:txBody>
      </p:sp>
      <p:sp>
        <p:nvSpPr>
          <p:cNvPr id="10" name="Text 8"/>
          <p:cNvSpPr/>
          <p:nvPr/>
        </p:nvSpPr>
        <p:spPr>
          <a:xfrm>
            <a:off x="7599521" y="3604617"/>
            <a:ext cx="6244709" cy="362903"/>
          </a:xfrm>
          <a:prstGeom prst="rect">
            <a:avLst/>
          </a:prstGeom>
          <a:noFill/>
          <a:ln/>
        </p:spPr>
        <p:txBody>
          <a:bodyPr wrap="none" lIns="0" tIns="0" rIns="0" bIns="0" rtlCol="0" anchor="t"/>
          <a:lstStyle/>
          <a:p>
            <a:pPr marL="0" indent="0" algn="l">
              <a:lnSpc>
                <a:spcPts val="2850"/>
              </a:lnSpc>
              <a:buNone/>
            </a:pPr>
            <a:r>
              <a:rPr lang="en-US" sz="1750">
                <a:solidFill>
                  <a:srgbClr val="454240"/>
                </a:solidFill>
                <a:latin typeface="DM Sans" pitchFamily="34" charset="0"/>
                <a:ea typeface="DM Sans" pitchFamily="34" charset="-122"/>
                <a:cs typeface="DM Sans" pitchFamily="34" charset="-120"/>
              </a:rPr>
              <a:t>These undeclared exports create:</a:t>
            </a:r>
            <a:endParaRPr lang="en-US" sz="1750"/>
          </a:p>
        </p:txBody>
      </p:sp>
      <p:sp>
        <p:nvSpPr>
          <p:cNvPr id="11" name="Text 9"/>
          <p:cNvSpPr/>
          <p:nvPr/>
        </p:nvSpPr>
        <p:spPr>
          <a:xfrm>
            <a:off x="7599521" y="417159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54240"/>
                </a:solidFill>
                <a:latin typeface="DM Sans" pitchFamily="34" charset="0"/>
                <a:ea typeface="DM Sans" pitchFamily="34" charset="-122"/>
                <a:cs typeface="DM Sans" pitchFamily="34" charset="-120"/>
              </a:rPr>
              <a:t>Statistical discrepancies in trade data</a:t>
            </a:r>
            <a:endParaRPr lang="en-US" sz="1750"/>
          </a:p>
        </p:txBody>
      </p:sp>
      <p:sp>
        <p:nvSpPr>
          <p:cNvPr id="12" name="Text 10"/>
          <p:cNvSpPr/>
          <p:nvPr/>
        </p:nvSpPr>
        <p:spPr>
          <a:xfrm>
            <a:off x="7599521" y="461379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54240"/>
                </a:solidFill>
                <a:latin typeface="DM Sans" pitchFamily="34" charset="0"/>
                <a:ea typeface="DM Sans" pitchFamily="34" charset="-122"/>
                <a:cs typeface="DM Sans" pitchFamily="34" charset="-120"/>
              </a:rPr>
              <a:t>Price distortions in regional markets</a:t>
            </a:r>
            <a:endParaRPr lang="en-US" sz="1750"/>
          </a:p>
        </p:txBody>
      </p:sp>
      <p:sp>
        <p:nvSpPr>
          <p:cNvPr id="13" name="Text 11"/>
          <p:cNvSpPr/>
          <p:nvPr/>
        </p:nvSpPr>
        <p:spPr>
          <a:xfrm>
            <a:off x="7599521" y="505598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54240"/>
                </a:solidFill>
                <a:latin typeface="DM Sans" pitchFamily="34" charset="0"/>
                <a:ea typeface="DM Sans" pitchFamily="34" charset="-122"/>
                <a:cs typeface="DM Sans" pitchFamily="34" charset="-120"/>
              </a:rPr>
              <a:t>Financing for non-state military operations</a:t>
            </a:r>
            <a:endParaRPr lang="en-US" sz="1750"/>
          </a:p>
        </p:txBody>
      </p:sp>
      <p:sp>
        <p:nvSpPr>
          <p:cNvPr id="14" name="Text 12"/>
          <p:cNvSpPr/>
          <p:nvPr/>
        </p:nvSpPr>
        <p:spPr>
          <a:xfrm>
            <a:off x="7599521" y="549818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54240"/>
                </a:solidFill>
                <a:latin typeface="DM Sans" pitchFamily="34" charset="0"/>
                <a:ea typeface="DM Sans" pitchFamily="34" charset="-122"/>
                <a:cs typeface="DM Sans" pitchFamily="34" charset="-120"/>
              </a:rPr>
              <a:t>Challenges for legitimate market participants</a:t>
            </a:r>
            <a:endParaRPr lang="en-US" sz="1750"/>
          </a:p>
        </p:txBody>
      </p:sp>
      <p:pic>
        <p:nvPicPr>
          <p:cNvPr id="15" name="Picture 14">
            <a:extLst>
              <a:ext uri="{FF2B5EF4-FFF2-40B4-BE49-F238E27FC236}">
                <a16:creationId xmlns:a16="http://schemas.microsoft.com/office/drawing/2014/main" id="{F6BD2316-1DD5-110E-228D-0FC7C44E0886}"/>
              </a:ext>
            </a:extLst>
          </p:cNvPr>
          <p:cNvPicPr>
            <a:picLocks noChangeAspect="1"/>
          </p:cNvPicPr>
          <p:nvPr/>
        </p:nvPicPr>
        <p:blipFill>
          <a:blip r:embed="rId3"/>
          <a:stretch>
            <a:fillRect/>
          </a:stretch>
        </p:blipFill>
        <p:spPr>
          <a:xfrm>
            <a:off x="12634191" y="7391400"/>
            <a:ext cx="1996209" cy="8382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3900" y="568762"/>
            <a:ext cx="9212461" cy="646271"/>
          </a:xfrm>
          <a:prstGeom prst="rect">
            <a:avLst/>
          </a:prstGeom>
          <a:noFill/>
          <a:ln/>
        </p:spPr>
        <p:txBody>
          <a:bodyPr wrap="none" lIns="0" tIns="0" rIns="0" bIns="0" rtlCol="0" anchor="t"/>
          <a:lstStyle/>
          <a:p>
            <a:pPr marL="0" indent="0" algn="l">
              <a:lnSpc>
                <a:spcPts val="5050"/>
              </a:lnSpc>
              <a:buNone/>
            </a:pPr>
            <a:r>
              <a:rPr lang="en-US" sz="4050">
                <a:solidFill>
                  <a:srgbClr val="5C4E3D"/>
                </a:solidFill>
                <a:latin typeface="Libre Baskerville" pitchFamily="34" charset="0"/>
                <a:ea typeface="Libre Baskerville" pitchFamily="34" charset="-122"/>
                <a:cs typeface="Libre Baskerville" pitchFamily="34" charset="-120"/>
              </a:rPr>
              <a:t>Key Findings &amp; Recommendations</a:t>
            </a:r>
            <a:endParaRPr lang="en-US" sz="4050"/>
          </a:p>
        </p:txBody>
      </p:sp>
      <p:sp>
        <p:nvSpPr>
          <p:cNvPr id="3" name="Shape 1"/>
          <p:cNvSpPr/>
          <p:nvPr/>
        </p:nvSpPr>
        <p:spPr>
          <a:xfrm>
            <a:off x="723900" y="4443651"/>
            <a:ext cx="13182600" cy="22860"/>
          </a:xfrm>
          <a:prstGeom prst="roundRect">
            <a:avLst>
              <a:gd name="adj" fmla="val 380004"/>
            </a:avLst>
          </a:prstGeom>
          <a:solidFill>
            <a:srgbClr val="DDD3BA"/>
          </a:solidFill>
          <a:ln/>
        </p:spPr>
        <p:txBody>
          <a:bodyPr/>
          <a:lstStyle/>
          <a:p>
            <a:endParaRPr lang="en-IN"/>
          </a:p>
        </p:txBody>
      </p:sp>
      <p:sp>
        <p:nvSpPr>
          <p:cNvPr id="4" name="Shape 2"/>
          <p:cNvSpPr/>
          <p:nvPr/>
        </p:nvSpPr>
        <p:spPr>
          <a:xfrm>
            <a:off x="5063490" y="3823216"/>
            <a:ext cx="22860" cy="620435"/>
          </a:xfrm>
          <a:prstGeom prst="roundRect">
            <a:avLst>
              <a:gd name="adj" fmla="val 380004"/>
            </a:avLst>
          </a:prstGeom>
          <a:solidFill>
            <a:srgbClr val="DDD3BA"/>
          </a:solidFill>
          <a:ln/>
        </p:spPr>
        <p:txBody>
          <a:bodyPr/>
          <a:lstStyle/>
          <a:p>
            <a:endParaRPr lang="en-IN"/>
          </a:p>
        </p:txBody>
      </p:sp>
      <p:sp>
        <p:nvSpPr>
          <p:cNvPr id="5" name="Shape 3"/>
          <p:cNvSpPr/>
          <p:nvPr/>
        </p:nvSpPr>
        <p:spPr>
          <a:xfrm>
            <a:off x="4842272" y="4211003"/>
            <a:ext cx="465296" cy="465296"/>
          </a:xfrm>
          <a:prstGeom prst="roundRect">
            <a:avLst>
              <a:gd name="adj" fmla="val 18670"/>
            </a:avLst>
          </a:prstGeom>
          <a:solidFill>
            <a:srgbClr val="F7EDD4"/>
          </a:solidFill>
          <a:ln w="7620">
            <a:solidFill>
              <a:srgbClr val="DDD3BA"/>
            </a:solidFill>
            <a:prstDash val="solid"/>
          </a:ln>
        </p:spPr>
        <p:txBody>
          <a:bodyPr/>
          <a:lstStyle/>
          <a:p>
            <a:endParaRPr lang="en-IN"/>
          </a:p>
        </p:txBody>
      </p:sp>
      <p:sp>
        <p:nvSpPr>
          <p:cNvPr id="6" name="Text 4"/>
          <p:cNvSpPr/>
          <p:nvPr/>
        </p:nvSpPr>
        <p:spPr>
          <a:xfrm>
            <a:off x="4919841" y="4249757"/>
            <a:ext cx="310158" cy="387787"/>
          </a:xfrm>
          <a:prstGeom prst="rect">
            <a:avLst/>
          </a:prstGeom>
          <a:noFill/>
          <a:ln/>
        </p:spPr>
        <p:txBody>
          <a:bodyPr wrap="none" lIns="0" tIns="0" rIns="0" bIns="0" rtlCol="0" anchor="t"/>
          <a:lstStyle/>
          <a:p>
            <a:pPr marL="0" indent="0" algn="ctr">
              <a:lnSpc>
                <a:spcPts val="2400"/>
              </a:lnSpc>
              <a:buNone/>
            </a:pPr>
            <a:r>
              <a:rPr lang="en-US" sz="2400">
                <a:solidFill>
                  <a:srgbClr val="454240"/>
                </a:solidFill>
                <a:latin typeface="Libre Baskerville" pitchFamily="34" charset="0"/>
                <a:ea typeface="Libre Baskerville" pitchFamily="34" charset="-122"/>
                <a:cs typeface="Libre Baskerville" pitchFamily="34" charset="-120"/>
              </a:rPr>
              <a:t>1</a:t>
            </a:r>
            <a:endParaRPr lang="en-US" sz="2400"/>
          </a:p>
        </p:txBody>
      </p:sp>
      <p:sp>
        <p:nvSpPr>
          <p:cNvPr id="7" name="Text 5"/>
          <p:cNvSpPr/>
          <p:nvPr/>
        </p:nvSpPr>
        <p:spPr>
          <a:xfrm>
            <a:off x="3782258" y="1628656"/>
            <a:ext cx="2585323" cy="323017"/>
          </a:xfrm>
          <a:prstGeom prst="rect">
            <a:avLst/>
          </a:prstGeom>
          <a:noFill/>
          <a:ln/>
        </p:spPr>
        <p:txBody>
          <a:bodyPr wrap="none" lIns="0" tIns="0" rIns="0" bIns="0" rtlCol="0" anchor="t"/>
          <a:lstStyle/>
          <a:p>
            <a:pPr marL="0" indent="0" algn="ctr">
              <a:lnSpc>
                <a:spcPts val="2500"/>
              </a:lnSpc>
              <a:buNone/>
            </a:pPr>
            <a:r>
              <a:rPr lang="en-US" sz="2000">
                <a:solidFill>
                  <a:srgbClr val="454240"/>
                </a:solidFill>
                <a:latin typeface="Libre Baskerville" pitchFamily="34" charset="0"/>
                <a:ea typeface="Libre Baskerville" pitchFamily="34" charset="-122"/>
                <a:cs typeface="Libre Baskerville" pitchFamily="34" charset="-120"/>
              </a:rPr>
              <a:t>Current State</a:t>
            </a:r>
            <a:endParaRPr lang="en-US" sz="2000"/>
          </a:p>
        </p:txBody>
      </p:sp>
      <p:sp>
        <p:nvSpPr>
          <p:cNvPr id="8" name="Text 6"/>
          <p:cNvSpPr/>
          <p:nvPr/>
        </p:nvSpPr>
        <p:spPr>
          <a:xfrm>
            <a:off x="930712" y="2075736"/>
            <a:ext cx="8288536" cy="330875"/>
          </a:xfrm>
          <a:prstGeom prst="rect">
            <a:avLst/>
          </a:prstGeom>
          <a:noFill/>
          <a:ln/>
        </p:spPr>
        <p:txBody>
          <a:bodyPr wrap="none" lIns="0" tIns="0" rIns="0" bIns="0" rtlCol="0" anchor="t"/>
          <a:lstStyle/>
          <a:p>
            <a:pPr marL="342900" indent="-342900" algn="l">
              <a:lnSpc>
                <a:spcPts val="2600"/>
              </a:lnSpc>
              <a:buSzPct val="100000"/>
              <a:buChar char="•"/>
            </a:pPr>
            <a:r>
              <a:rPr lang="en-US" sz="1600">
                <a:solidFill>
                  <a:srgbClr val="454240"/>
                </a:solidFill>
                <a:latin typeface="DM Sans" pitchFamily="34" charset="0"/>
                <a:ea typeface="DM Sans" pitchFamily="34" charset="-122"/>
                <a:cs typeface="DM Sans" pitchFamily="34" charset="-120"/>
              </a:rPr>
              <a:t>Burkina Faso emerging as major raw gold exporter</a:t>
            </a:r>
            <a:endParaRPr lang="en-US" sz="1600"/>
          </a:p>
        </p:txBody>
      </p:sp>
      <p:sp>
        <p:nvSpPr>
          <p:cNvPr id="9" name="Text 7"/>
          <p:cNvSpPr/>
          <p:nvPr/>
        </p:nvSpPr>
        <p:spPr>
          <a:xfrm>
            <a:off x="930712" y="2479000"/>
            <a:ext cx="8288536" cy="330875"/>
          </a:xfrm>
          <a:prstGeom prst="rect">
            <a:avLst/>
          </a:prstGeom>
          <a:noFill/>
          <a:ln/>
        </p:spPr>
        <p:txBody>
          <a:bodyPr wrap="none" lIns="0" tIns="0" rIns="0" bIns="0" rtlCol="0" anchor="t"/>
          <a:lstStyle/>
          <a:p>
            <a:pPr marL="342900" indent="-342900" algn="l">
              <a:lnSpc>
                <a:spcPts val="2600"/>
              </a:lnSpc>
              <a:buSzPct val="100000"/>
              <a:buChar char="•"/>
            </a:pPr>
            <a:r>
              <a:rPr lang="en-US" sz="1600">
                <a:solidFill>
                  <a:srgbClr val="454240"/>
                </a:solidFill>
                <a:latin typeface="DM Sans" pitchFamily="34" charset="0"/>
                <a:ea typeface="DM Sans" pitchFamily="34" charset="-122"/>
                <a:cs typeface="DM Sans" pitchFamily="34" charset="-120"/>
              </a:rPr>
              <a:t>South Africa shifting toward semi-finished exports</a:t>
            </a:r>
            <a:endParaRPr lang="en-US" sz="1600"/>
          </a:p>
        </p:txBody>
      </p:sp>
      <p:sp>
        <p:nvSpPr>
          <p:cNvPr id="10" name="Text 8"/>
          <p:cNvSpPr/>
          <p:nvPr/>
        </p:nvSpPr>
        <p:spPr>
          <a:xfrm>
            <a:off x="930712" y="2882265"/>
            <a:ext cx="8288536" cy="330875"/>
          </a:xfrm>
          <a:prstGeom prst="rect">
            <a:avLst/>
          </a:prstGeom>
          <a:noFill/>
          <a:ln/>
        </p:spPr>
        <p:txBody>
          <a:bodyPr wrap="none" lIns="0" tIns="0" rIns="0" bIns="0" rtlCol="0" anchor="t"/>
          <a:lstStyle/>
          <a:p>
            <a:pPr marL="342900" indent="-342900" algn="l">
              <a:lnSpc>
                <a:spcPts val="2600"/>
              </a:lnSpc>
              <a:buSzPct val="100000"/>
              <a:buChar char="•"/>
            </a:pPr>
            <a:r>
              <a:rPr lang="en-US" sz="1600">
                <a:solidFill>
                  <a:srgbClr val="454240"/>
                </a:solidFill>
                <a:latin typeface="DM Sans" pitchFamily="34" charset="0"/>
                <a:ea typeface="DM Sans" pitchFamily="34" charset="-122"/>
                <a:cs typeface="DM Sans" pitchFamily="34" charset="-120"/>
              </a:rPr>
              <a:t>BRICS overtaking G7 in African gold trade</a:t>
            </a:r>
            <a:endParaRPr lang="en-US" sz="1600"/>
          </a:p>
        </p:txBody>
      </p:sp>
      <p:sp>
        <p:nvSpPr>
          <p:cNvPr id="11" name="Text 9"/>
          <p:cNvSpPr/>
          <p:nvPr/>
        </p:nvSpPr>
        <p:spPr>
          <a:xfrm>
            <a:off x="930712" y="3285530"/>
            <a:ext cx="8288536" cy="330875"/>
          </a:xfrm>
          <a:prstGeom prst="rect">
            <a:avLst/>
          </a:prstGeom>
          <a:noFill/>
          <a:ln/>
        </p:spPr>
        <p:txBody>
          <a:bodyPr wrap="none" lIns="0" tIns="0" rIns="0" bIns="0" rtlCol="0" anchor="t"/>
          <a:lstStyle/>
          <a:p>
            <a:pPr marL="342900" indent="-342900" algn="l">
              <a:lnSpc>
                <a:spcPts val="2600"/>
              </a:lnSpc>
              <a:buSzPct val="100000"/>
              <a:buChar char="•"/>
            </a:pPr>
            <a:r>
              <a:rPr lang="en-US" sz="1600">
                <a:solidFill>
                  <a:srgbClr val="454240"/>
                </a:solidFill>
                <a:latin typeface="DM Sans" pitchFamily="34" charset="0"/>
                <a:ea typeface="DM Sans" pitchFamily="34" charset="-122"/>
                <a:cs typeface="DM Sans" pitchFamily="34" charset="-120"/>
              </a:rPr>
              <a:t>Significant reporting discrepancies between declared and received volumes</a:t>
            </a:r>
            <a:endParaRPr lang="en-US" sz="1600"/>
          </a:p>
        </p:txBody>
      </p:sp>
      <p:sp>
        <p:nvSpPr>
          <p:cNvPr id="12" name="Shape 10"/>
          <p:cNvSpPr/>
          <p:nvPr/>
        </p:nvSpPr>
        <p:spPr>
          <a:xfrm>
            <a:off x="9543812" y="4443651"/>
            <a:ext cx="22860" cy="620435"/>
          </a:xfrm>
          <a:prstGeom prst="roundRect">
            <a:avLst>
              <a:gd name="adj" fmla="val 380004"/>
            </a:avLst>
          </a:prstGeom>
          <a:solidFill>
            <a:srgbClr val="DDD3BA"/>
          </a:solidFill>
          <a:ln/>
        </p:spPr>
        <p:txBody>
          <a:bodyPr/>
          <a:lstStyle/>
          <a:p>
            <a:endParaRPr lang="en-IN"/>
          </a:p>
        </p:txBody>
      </p:sp>
      <p:sp>
        <p:nvSpPr>
          <p:cNvPr id="13" name="Shape 11"/>
          <p:cNvSpPr/>
          <p:nvPr/>
        </p:nvSpPr>
        <p:spPr>
          <a:xfrm>
            <a:off x="9322594" y="4211003"/>
            <a:ext cx="465296" cy="465296"/>
          </a:xfrm>
          <a:prstGeom prst="roundRect">
            <a:avLst>
              <a:gd name="adj" fmla="val 18670"/>
            </a:avLst>
          </a:prstGeom>
          <a:solidFill>
            <a:srgbClr val="F7EDD4"/>
          </a:solidFill>
          <a:ln w="7620">
            <a:solidFill>
              <a:srgbClr val="DDD3BA"/>
            </a:solidFill>
            <a:prstDash val="solid"/>
          </a:ln>
        </p:spPr>
        <p:txBody>
          <a:bodyPr/>
          <a:lstStyle/>
          <a:p>
            <a:endParaRPr lang="en-IN"/>
          </a:p>
        </p:txBody>
      </p:sp>
      <p:sp>
        <p:nvSpPr>
          <p:cNvPr id="14" name="Text 12"/>
          <p:cNvSpPr/>
          <p:nvPr/>
        </p:nvSpPr>
        <p:spPr>
          <a:xfrm>
            <a:off x="9400163" y="4249757"/>
            <a:ext cx="310158" cy="387787"/>
          </a:xfrm>
          <a:prstGeom prst="rect">
            <a:avLst/>
          </a:prstGeom>
          <a:noFill/>
          <a:ln/>
        </p:spPr>
        <p:txBody>
          <a:bodyPr wrap="none" lIns="0" tIns="0" rIns="0" bIns="0" rtlCol="0" anchor="t"/>
          <a:lstStyle/>
          <a:p>
            <a:pPr marL="0" indent="0" algn="ctr">
              <a:lnSpc>
                <a:spcPts val="2400"/>
              </a:lnSpc>
              <a:buNone/>
            </a:pPr>
            <a:r>
              <a:rPr lang="en-US" sz="2400">
                <a:solidFill>
                  <a:srgbClr val="454240"/>
                </a:solidFill>
                <a:latin typeface="Libre Baskerville" pitchFamily="34" charset="0"/>
                <a:ea typeface="Libre Baskerville" pitchFamily="34" charset="-122"/>
                <a:cs typeface="Libre Baskerville" pitchFamily="34" charset="-120"/>
              </a:rPr>
              <a:t>2</a:t>
            </a:r>
            <a:endParaRPr lang="en-US" sz="2400"/>
          </a:p>
        </p:txBody>
      </p:sp>
      <p:sp>
        <p:nvSpPr>
          <p:cNvPr id="15" name="Text 13"/>
          <p:cNvSpPr/>
          <p:nvPr/>
        </p:nvSpPr>
        <p:spPr>
          <a:xfrm>
            <a:off x="8262580" y="5270897"/>
            <a:ext cx="2585323" cy="323017"/>
          </a:xfrm>
          <a:prstGeom prst="rect">
            <a:avLst/>
          </a:prstGeom>
          <a:noFill/>
          <a:ln/>
        </p:spPr>
        <p:txBody>
          <a:bodyPr wrap="none" lIns="0" tIns="0" rIns="0" bIns="0" rtlCol="0" anchor="t"/>
          <a:lstStyle/>
          <a:p>
            <a:pPr marL="0" indent="0" algn="ctr">
              <a:lnSpc>
                <a:spcPts val="2500"/>
              </a:lnSpc>
              <a:buNone/>
            </a:pPr>
            <a:r>
              <a:rPr lang="en-US" sz="2000">
                <a:solidFill>
                  <a:srgbClr val="454240"/>
                </a:solidFill>
                <a:latin typeface="Libre Baskerville" pitchFamily="34" charset="0"/>
                <a:ea typeface="Libre Baskerville" pitchFamily="34" charset="-122"/>
                <a:cs typeface="Libre Baskerville" pitchFamily="34" charset="-120"/>
              </a:rPr>
              <a:t>Recommendations</a:t>
            </a:r>
            <a:endParaRPr lang="en-US" sz="2000"/>
          </a:p>
        </p:txBody>
      </p:sp>
      <p:sp>
        <p:nvSpPr>
          <p:cNvPr id="16" name="Text 14"/>
          <p:cNvSpPr/>
          <p:nvPr/>
        </p:nvSpPr>
        <p:spPr>
          <a:xfrm>
            <a:off x="5411033" y="5717977"/>
            <a:ext cx="8288536" cy="330875"/>
          </a:xfrm>
          <a:prstGeom prst="rect">
            <a:avLst/>
          </a:prstGeom>
          <a:noFill/>
          <a:ln/>
        </p:spPr>
        <p:txBody>
          <a:bodyPr wrap="none" lIns="0" tIns="0" rIns="0" bIns="0" rtlCol="0" anchor="t"/>
          <a:lstStyle/>
          <a:p>
            <a:pPr marL="342900" indent="-342900" algn="l">
              <a:lnSpc>
                <a:spcPts val="2600"/>
              </a:lnSpc>
              <a:buSzPct val="100000"/>
              <a:buChar char="•"/>
            </a:pPr>
            <a:r>
              <a:rPr lang="en-US" sz="1600">
                <a:solidFill>
                  <a:srgbClr val="454240"/>
                </a:solidFill>
                <a:latin typeface="DM Sans" pitchFamily="34" charset="0"/>
                <a:ea typeface="DM Sans" pitchFamily="34" charset="-122"/>
                <a:cs typeface="DM Sans" pitchFamily="34" charset="-120"/>
              </a:rPr>
              <a:t>Track high-risk trade routes via UAE</a:t>
            </a:r>
            <a:endParaRPr lang="en-US" sz="1600"/>
          </a:p>
        </p:txBody>
      </p:sp>
      <p:sp>
        <p:nvSpPr>
          <p:cNvPr id="17" name="Text 15"/>
          <p:cNvSpPr/>
          <p:nvPr/>
        </p:nvSpPr>
        <p:spPr>
          <a:xfrm>
            <a:off x="5411033" y="6121241"/>
            <a:ext cx="8288536" cy="330875"/>
          </a:xfrm>
          <a:prstGeom prst="rect">
            <a:avLst/>
          </a:prstGeom>
          <a:noFill/>
          <a:ln/>
        </p:spPr>
        <p:txBody>
          <a:bodyPr wrap="none" lIns="0" tIns="0" rIns="0" bIns="0" rtlCol="0" anchor="t"/>
          <a:lstStyle/>
          <a:p>
            <a:pPr marL="342900" indent="-342900" algn="l">
              <a:lnSpc>
                <a:spcPts val="2600"/>
              </a:lnSpc>
              <a:buSzPct val="100000"/>
              <a:buChar char="•"/>
            </a:pPr>
            <a:r>
              <a:rPr lang="en-US" sz="1600">
                <a:solidFill>
                  <a:srgbClr val="454240"/>
                </a:solidFill>
                <a:latin typeface="DM Sans" pitchFamily="34" charset="0"/>
                <a:ea typeface="DM Sans" pitchFamily="34" charset="-122"/>
                <a:cs typeface="DM Sans" pitchFamily="34" charset="-120"/>
              </a:rPr>
              <a:t>Encourage local refining to increase HS 710813 exports</a:t>
            </a:r>
            <a:endParaRPr lang="en-US" sz="1600"/>
          </a:p>
        </p:txBody>
      </p:sp>
      <p:sp>
        <p:nvSpPr>
          <p:cNvPr id="18" name="Text 16"/>
          <p:cNvSpPr/>
          <p:nvPr/>
        </p:nvSpPr>
        <p:spPr>
          <a:xfrm>
            <a:off x="5411033" y="6524506"/>
            <a:ext cx="8288536" cy="330875"/>
          </a:xfrm>
          <a:prstGeom prst="rect">
            <a:avLst/>
          </a:prstGeom>
          <a:noFill/>
          <a:ln/>
        </p:spPr>
        <p:txBody>
          <a:bodyPr wrap="none" lIns="0" tIns="0" rIns="0" bIns="0" rtlCol="0" anchor="t"/>
          <a:lstStyle/>
          <a:p>
            <a:pPr marL="342900" indent="-342900" algn="l">
              <a:lnSpc>
                <a:spcPts val="2600"/>
              </a:lnSpc>
              <a:buSzPct val="100000"/>
              <a:buChar char="•"/>
            </a:pPr>
            <a:r>
              <a:rPr lang="en-US" sz="1600">
                <a:solidFill>
                  <a:srgbClr val="454240"/>
                </a:solidFill>
                <a:latin typeface="DM Sans" pitchFamily="34" charset="0"/>
                <a:ea typeface="DM Sans" pitchFamily="34" charset="-122"/>
                <a:cs typeface="DM Sans" pitchFamily="34" charset="-120"/>
              </a:rPr>
              <a:t>Strengthen data reporting mechanisms</a:t>
            </a:r>
            <a:endParaRPr lang="en-US" sz="1600"/>
          </a:p>
        </p:txBody>
      </p:sp>
      <p:sp>
        <p:nvSpPr>
          <p:cNvPr id="19" name="Text 17"/>
          <p:cNvSpPr/>
          <p:nvPr/>
        </p:nvSpPr>
        <p:spPr>
          <a:xfrm>
            <a:off x="5411033" y="6927771"/>
            <a:ext cx="8288536" cy="330875"/>
          </a:xfrm>
          <a:prstGeom prst="rect">
            <a:avLst/>
          </a:prstGeom>
          <a:noFill/>
          <a:ln/>
        </p:spPr>
        <p:txBody>
          <a:bodyPr wrap="none" lIns="0" tIns="0" rIns="0" bIns="0" rtlCol="0" anchor="t"/>
          <a:lstStyle/>
          <a:p>
            <a:pPr marL="342900" indent="-342900" algn="l">
              <a:lnSpc>
                <a:spcPts val="2600"/>
              </a:lnSpc>
              <a:buSzPct val="100000"/>
              <a:buChar char="•"/>
            </a:pPr>
            <a:r>
              <a:rPr lang="en-US" sz="1600">
                <a:solidFill>
                  <a:srgbClr val="454240"/>
                </a:solidFill>
                <a:latin typeface="DM Sans" pitchFamily="34" charset="0"/>
                <a:ea typeface="DM Sans" pitchFamily="34" charset="-122"/>
                <a:cs typeface="DM Sans" pitchFamily="34" charset="-120"/>
              </a:rPr>
              <a:t>Develop policy dashboards using exploratory data analysis</a:t>
            </a:r>
            <a:endParaRPr lang="en-US" sz="1600"/>
          </a:p>
        </p:txBody>
      </p:sp>
      <p:sp>
        <p:nvSpPr>
          <p:cNvPr id="20" name="Text 18"/>
          <p:cNvSpPr/>
          <p:nvPr/>
        </p:nvSpPr>
        <p:spPr>
          <a:xfrm>
            <a:off x="5411033" y="7331035"/>
            <a:ext cx="8288536" cy="330875"/>
          </a:xfrm>
          <a:prstGeom prst="rect">
            <a:avLst/>
          </a:prstGeom>
          <a:noFill/>
          <a:ln/>
        </p:spPr>
        <p:txBody>
          <a:bodyPr wrap="none" lIns="0" tIns="0" rIns="0" bIns="0" rtlCol="0" anchor="t"/>
          <a:lstStyle/>
          <a:p>
            <a:pPr marL="342900" indent="-342900" algn="l">
              <a:lnSpc>
                <a:spcPts val="2600"/>
              </a:lnSpc>
              <a:buSzPct val="100000"/>
              <a:buChar char="•"/>
            </a:pPr>
            <a:r>
              <a:rPr lang="en-US" sz="1600">
                <a:solidFill>
                  <a:srgbClr val="454240"/>
                </a:solidFill>
                <a:latin typeface="DM Sans" pitchFamily="34" charset="0"/>
                <a:ea typeface="DM Sans" pitchFamily="34" charset="-122"/>
                <a:cs typeface="DM Sans" pitchFamily="34" charset="-120"/>
              </a:rPr>
              <a:t>Implement transparent trade tools and regulatory checks</a:t>
            </a:r>
            <a:endParaRPr lang="en-US" sz="1600"/>
          </a:p>
        </p:txBody>
      </p:sp>
      <p:pic>
        <p:nvPicPr>
          <p:cNvPr id="21" name="Picture 20">
            <a:extLst>
              <a:ext uri="{FF2B5EF4-FFF2-40B4-BE49-F238E27FC236}">
                <a16:creationId xmlns:a16="http://schemas.microsoft.com/office/drawing/2014/main" id="{49197F8B-BCCA-8752-E283-B07D8C9615AE}"/>
              </a:ext>
            </a:extLst>
          </p:cNvPr>
          <p:cNvPicPr>
            <a:picLocks noChangeAspect="1"/>
          </p:cNvPicPr>
          <p:nvPr/>
        </p:nvPicPr>
        <p:blipFill>
          <a:blip r:embed="rId3"/>
          <a:stretch>
            <a:fillRect/>
          </a:stretch>
        </p:blipFill>
        <p:spPr>
          <a:xfrm>
            <a:off x="12656126" y="7185660"/>
            <a:ext cx="1877291" cy="952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40130"/>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Conclusion </a:t>
            </a:r>
            <a:endParaRPr lang="en-US" sz="4450" dirty="0"/>
          </a:p>
        </p:txBody>
      </p:sp>
      <p:sp>
        <p:nvSpPr>
          <p:cNvPr id="4" name="Text 1"/>
          <p:cNvSpPr/>
          <p:nvPr/>
        </p:nvSpPr>
        <p:spPr>
          <a:xfrm>
            <a:off x="793790" y="2089071"/>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Gold Sector Outlook: Burkina Faso &amp; South Africa</a:t>
            </a:r>
            <a:endParaRPr lang="en-US" sz="1750" dirty="0"/>
          </a:p>
        </p:txBody>
      </p:sp>
      <p:sp>
        <p:nvSpPr>
          <p:cNvPr id="5" name="Text 2"/>
          <p:cNvSpPr/>
          <p:nvPr/>
        </p:nvSpPr>
        <p:spPr>
          <a:xfrm>
            <a:off x="793790" y="293393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82824"/>
                </a:solidFill>
                <a:latin typeface="Lato Bold" pitchFamily="34" charset="0"/>
                <a:ea typeface="Lato Bold" pitchFamily="34" charset="-122"/>
                <a:cs typeface="Lato Bold" pitchFamily="34" charset="-120"/>
              </a:rPr>
              <a:t>Burkina Faso</a:t>
            </a:r>
            <a:endParaRPr lang="en-US" sz="2200" dirty="0"/>
          </a:p>
        </p:txBody>
      </p:sp>
      <p:sp>
        <p:nvSpPr>
          <p:cNvPr id="6" name="Text 3"/>
          <p:cNvSpPr/>
          <p:nvPr/>
        </p:nvSpPr>
        <p:spPr>
          <a:xfrm>
            <a:off x="793790" y="3515082"/>
            <a:ext cx="3501509" cy="1814513"/>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Opportunities &amp; challenges ahead. Strategic reforms vital for long-term viability. Transition to BRICS/Middle Eastern partnerships opens new markets.</a:t>
            </a:r>
            <a:endParaRPr lang="en-US" sz="1750" dirty="0"/>
          </a:p>
        </p:txBody>
      </p:sp>
      <p:sp>
        <p:nvSpPr>
          <p:cNvPr id="7" name="Text 4"/>
          <p:cNvSpPr/>
          <p:nvPr/>
        </p:nvSpPr>
        <p:spPr>
          <a:xfrm>
            <a:off x="793790" y="5533668"/>
            <a:ext cx="3501509" cy="1451610"/>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Priorities: enhance domestic refining, bolster security, invest in energy. Goal: sustainable economic growth from gold.</a:t>
            </a:r>
            <a:endParaRPr lang="en-US" sz="1750" dirty="0"/>
          </a:p>
        </p:txBody>
      </p:sp>
      <p:sp>
        <p:nvSpPr>
          <p:cNvPr id="8" name="Text 5"/>
          <p:cNvSpPr/>
          <p:nvPr/>
        </p:nvSpPr>
        <p:spPr>
          <a:xfrm>
            <a:off x="4856321" y="293393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82824"/>
                </a:solidFill>
                <a:latin typeface="Lato Bold" pitchFamily="34" charset="0"/>
                <a:ea typeface="Lato Bold" pitchFamily="34" charset="-122"/>
                <a:cs typeface="Lato Bold" pitchFamily="34" charset="-120"/>
              </a:rPr>
              <a:t>South Africa</a:t>
            </a:r>
            <a:endParaRPr lang="en-US" sz="2200" dirty="0"/>
          </a:p>
        </p:txBody>
      </p:sp>
      <p:sp>
        <p:nvSpPr>
          <p:cNvPr id="9" name="Text 6"/>
          <p:cNvSpPr/>
          <p:nvPr/>
        </p:nvSpPr>
        <p:spPr>
          <a:xfrm>
            <a:off x="4856321" y="3515082"/>
            <a:ext cx="3501509" cy="1451610"/>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Importer &amp; processor, partners with China, Germany, Italy. Focus on specialised industrial applications.</a:t>
            </a:r>
            <a:endParaRPr lang="en-US" sz="1750" dirty="0"/>
          </a:p>
        </p:txBody>
      </p:sp>
      <p:sp>
        <p:nvSpPr>
          <p:cNvPr id="10" name="Text 7"/>
          <p:cNvSpPr/>
          <p:nvPr/>
        </p:nvSpPr>
        <p:spPr>
          <a:xfrm>
            <a:off x="4856321" y="5170765"/>
            <a:ext cx="3501509" cy="1451610"/>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2024 data gaps raise concerns. Addressing data quality &amp; exploring regional processing crucial. Maintain robust trade monitoring.</a:t>
            </a:r>
            <a:endParaRPr lang="en-US" sz="1750" dirty="0"/>
          </a:p>
        </p:txBody>
      </p:sp>
      <p:pic>
        <p:nvPicPr>
          <p:cNvPr id="13" name="Picture 12">
            <a:extLst>
              <a:ext uri="{FF2B5EF4-FFF2-40B4-BE49-F238E27FC236}">
                <a16:creationId xmlns:a16="http://schemas.microsoft.com/office/drawing/2014/main" id="{14485F1C-5F64-4AB8-256F-668D3812F528}"/>
              </a:ext>
            </a:extLst>
          </p:cNvPr>
          <p:cNvPicPr>
            <a:picLocks noChangeAspect="1"/>
          </p:cNvPicPr>
          <p:nvPr/>
        </p:nvPicPr>
        <p:blipFill>
          <a:blip r:embed="rId4"/>
          <a:stretch>
            <a:fillRect/>
          </a:stretch>
        </p:blipFill>
        <p:spPr>
          <a:xfrm>
            <a:off x="9151619" y="3515082"/>
            <a:ext cx="3958900" cy="439081"/>
          </a:xfrm>
          <a:prstGeom prst="rect">
            <a:avLst/>
          </a:prstGeom>
        </p:spPr>
      </p:pic>
      <p:pic>
        <p:nvPicPr>
          <p:cNvPr id="15" name="Picture 14" descr="Two gold bars with text on them&#10;&#10;AI-generated content may be incorrect.">
            <a:extLst>
              <a:ext uri="{FF2B5EF4-FFF2-40B4-BE49-F238E27FC236}">
                <a16:creationId xmlns:a16="http://schemas.microsoft.com/office/drawing/2014/main" id="{D14938D6-3B01-8E36-AAC6-296266FDB5A6}"/>
              </a:ext>
            </a:extLst>
          </p:cNvPr>
          <p:cNvPicPr>
            <a:picLocks noChangeAspect="1"/>
          </p:cNvPicPr>
          <p:nvPr/>
        </p:nvPicPr>
        <p:blipFill>
          <a:blip r:embed="rId5"/>
          <a:stretch>
            <a:fillRect/>
          </a:stretch>
        </p:blipFill>
        <p:spPr>
          <a:xfrm>
            <a:off x="8452022" y="-1"/>
            <a:ext cx="6178378" cy="82295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8891" y="509826"/>
            <a:ext cx="4635222" cy="579358"/>
          </a:xfrm>
          <a:prstGeom prst="rect">
            <a:avLst/>
          </a:prstGeom>
          <a:noFill/>
          <a:ln/>
        </p:spPr>
        <p:txBody>
          <a:bodyPr wrap="none" lIns="0" tIns="0" rIns="0" bIns="0" rtlCol="0" anchor="t"/>
          <a:lstStyle/>
          <a:p>
            <a:pPr marL="0" indent="0" algn="l">
              <a:lnSpc>
                <a:spcPts val="4550"/>
              </a:lnSpc>
              <a:buNone/>
            </a:pPr>
            <a:r>
              <a:rPr lang="en-US" sz="3600">
                <a:solidFill>
                  <a:srgbClr val="5C4E3D"/>
                </a:solidFill>
                <a:latin typeface="Libre Baskerville" pitchFamily="34" charset="0"/>
                <a:ea typeface="Libre Baskerville" pitchFamily="34" charset="-122"/>
                <a:cs typeface="Libre Baskerville" pitchFamily="34" charset="-120"/>
              </a:rPr>
              <a:t>Problem Statement</a:t>
            </a:r>
            <a:endParaRPr lang="en-US" sz="3600"/>
          </a:p>
        </p:txBody>
      </p:sp>
      <p:pic>
        <p:nvPicPr>
          <p:cNvPr id="3" name="Image 0" descr="preencoded.png"/>
          <p:cNvPicPr>
            <a:picLocks noChangeAspect="1"/>
          </p:cNvPicPr>
          <p:nvPr/>
        </p:nvPicPr>
        <p:blipFill>
          <a:blip r:embed="rId3"/>
          <a:stretch>
            <a:fillRect/>
          </a:stretch>
        </p:blipFill>
        <p:spPr>
          <a:xfrm>
            <a:off x="648891" y="1575673"/>
            <a:ext cx="6440210" cy="6440210"/>
          </a:xfrm>
          <a:prstGeom prst="rect">
            <a:avLst/>
          </a:prstGeom>
        </p:spPr>
      </p:pic>
      <p:sp>
        <p:nvSpPr>
          <p:cNvPr id="4" name="Shape 1"/>
          <p:cNvSpPr/>
          <p:nvPr/>
        </p:nvSpPr>
        <p:spPr>
          <a:xfrm>
            <a:off x="7548920" y="1575673"/>
            <a:ext cx="417076" cy="417076"/>
          </a:xfrm>
          <a:prstGeom prst="roundRect">
            <a:avLst>
              <a:gd name="adj" fmla="val 18671"/>
            </a:avLst>
          </a:prstGeom>
          <a:solidFill>
            <a:srgbClr val="F7EDD4"/>
          </a:solidFill>
          <a:ln w="7620">
            <a:solidFill>
              <a:srgbClr val="DDD3BA"/>
            </a:solidFill>
            <a:prstDash val="solid"/>
          </a:ln>
        </p:spPr>
        <p:txBody>
          <a:bodyPr/>
          <a:lstStyle/>
          <a:p>
            <a:endParaRPr lang="en-IN"/>
          </a:p>
        </p:txBody>
      </p:sp>
      <p:sp>
        <p:nvSpPr>
          <p:cNvPr id="5" name="Text 2"/>
          <p:cNvSpPr/>
          <p:nvPr/>
        </p:nvSpPr>
        <p:spPr>
          <a:xfrm>
            <a:off x="8151376" y="1639372"/>
            <a:ext cx="2962037" cy="289679"/>
          </a:xfrm>
          <a:prstGeom prst="rect">
            <a:avLst/>
          </a:prstGeom>
          <a:noFill/>
          <a:ln/>
        </p:spPr>
        <p:txBody>
          <a:bodyPr wrap="none" lIns="0" tIns="0" rIns="0" bIns="0" rtlCol="0" anchor="t"/>
          <a:lstStyle/>
          <a:p>
            <a:pPr marL="0" indent="0" algn="l">
              <a:lnSpc>
                <a:spcPts val="2250"/>
              </a:lnSpc>
              <a:buNone/>
            </a:pPr>
            <a:r>
              <a:rPr lang="en-US" sz="1800">
                <a:solidFill>
                  <a:srgbClr val="454240"/>
                </a:solidFill>
                <a:latin typeface="Libre Baskerville" pitchFamily="34" charset="0"/>
                <a:ea typeface="Libre Baskerville" pitchFamily="34" charset="-122"/>
                <a:cs typeface="Libre Baskerville" pitchFamily="34" charset="-120"/>
              </a:rPr>
              <a:t>Performance Assessment</a:t>
            </a:r>
            <a:endParaRPr lang="en-US" sz="1800"/>
          </a:p>
        </p:txBody>
      </p:sp>
      <p:sp>
        <p:nvSpPr>
          <p:cNvPr id="6" name="Text 3"/>
          <p:cNvSpPr/>
          <p:nvPr/>
        </p:nvSpPr>
        <p:spPr>
          <a:xfrm>
            <a:off x="8151376" y="2114431"/>
            <a:ext cx="5837753" cy="593169"/>
          </a:xfrm>
          <a:prstGeom prst="rect">
            <a:avLst/>
          </a:prstGeom>
          <a:noFill/>
          <a:ln/>
        </p:spPr>
        <p:txBody>
          <a:bodyPr wrap="square" lIns="0" tIns="0" rIns="0" bIns="0" rtlCol="0" anchor="t"/>
          <a:lstStyle/>
          <a:p>
            <a:pPr marL="0" indent="0" algn="l">
              <a:lnSpc>
                <a:spcPts val="2300"/>
              </a:lnSpc>
              <a:buNone/>
            </a:pPr>
            <a:r>
              <a:rPr lang="en-US" sz="1450">
                <a:solidFill>
                  <a:srgbClr val="454240"/>
                </a:solidFill>
                <a:latin typeface="DM Sans" pitchFamily="34" charset="0"/>
                <a:ea typeface="DM Sans" pitchFamily="34" charset="-122"/>
                <a:cs typeface="DM Sans" pitchFamily="34" charset="-120"/>
              </a:rPr>
              <a:t>Evaluating Burkina Faso and South Africa's comparative positions in global gold trade markets</a:t>
            </a:r>
            <a:endParaRPr lang="en-US" sz="1450"/>
          </a:p>
        </p:txBody>
      </p:sp>
      <p:sp>
        <p:nvSpPr>
          <p:cNvPr id="7" name="Shape 4"/>
          <p:cNvSpPr/>
          <p:nvPr/>
        </p:nvSpPr>
        <p:spPr>
          <a:xfrm>
            <a:off x="7548920" y="3078361"/>
            <a:ext cx="417076" cy="417076"/>
          </a:xfrm>
          <a:prstGeom prst="roundRect">
            <a:avLst>
              <a:gd name="adj" fmla="val 18671"/>
            </a:avLst>
          </a:prstGeom>
          <a:solidFill>
            <a:srgbClr val="F7EDD4"/>
          </a:solidFill>
          <a:ln w="7620">
            <a:solidFill>
              <a:srgbClr val="DDD3BA"/>
            </a:solidFill>
            <a:prstDash val="solid"/>
          </a:ln>
        </p:spPr>
        <p:txBody>
          <a:bodyPr/>
          <a:lstStyle/>
          <a:p>
            <a:endParaRPr lang="en-IN"/>
          </a:p>
        </p:txBody>
      </p:sp>
      <p:sp>
        <p:nvSpPr>
          <p:cNvPr id="8" name="Text 5"/>
          <p:cNvSpPr/>
          <p:nvPr/>
        </p:nvSpPr>
        <p:spPr>
          <a:xfrm>
            <a:off x="8151376" y="3142059"/>
            <a:ext cx="2317552" cy="289679"/>
          </a:xfrm>
          <a:prstGeom prst="rect">
            <a:avLst/>
          </a:prstGeom>
          <a:noFill/>
          <a:ln/>
        </p:spPr>
        <p:txBody>
          <a:bodyPr wrap="none" lIns="0" tIns="0" rIns="0" bIns="0" rtlCol="0" anchor="t"/>
          <a:lstStyle/>
          <a:p>
            <a:pPr marL="0" indent="0" algn="l">
              <a:lnSpc>
                <a:spcPts val="2250"/>
              </a:lnSpc>
              <a:buNone/>
            </a:pPr>
            <a:r>
              <a:rPr lang="en-US" sz="1800">
                <a:solidFill>
                  <a:srgbClr val="454240"/>
                </a:solidFill>
                <a:latin typeface="Libre Baskerville" pitchFamily="34" charset="0"/>
                <a:ea typeface="Libre Baskerville" pitchFamily="34" charset="-122"/>
                <a:cs typeface="Libre Baskerville" pitchFamily="34" charset="-120"/>
              </a:rPr>
              <a:t>Trade Partnerships</a:t>
            </a:r>
            <a:endParaRPr lang="en-US" sz="1800"/>
          </a:p>
        </p:txBody>
      </p:sp>
      <p:sp>
        <p:nvSpPr>
          <p:cNvPr id="9" name="Text 6"/>
          <p:cNvSpPr/>
          <p:nvPr/>
        </p:nvSpPr>
        <p:spPr>
          <a:xfrm>
            <a:off x="8151376" y="3617119"/>
            <a:ext cx="5837753" cy="593169"/>
          </a:xfrm>
          <a:prstGeom prst="rect">
            <a:avLst/>
          </a:prstGeom>
          <a:noFill/>
          <a:ln/>
        </p:spPr>
        <p:txBody>
          <a:bodyPr wrap="square" lIns="0" tIns="0" rIns="0" bIns="0" rtlCol="0" anchor="t"/>
          <a:lstStyle/>
          <a:p>
            <a:pPr marL="0" indent="0" algn="l">
              <a:lnSpc>
                <a:spcPts val="2300"/>
              </a:lnSpc>
              <a:buNone/>
            </a:pPr>
            <a:r>
              <a:rPr lang="en-US" sz="1450">
                <a:solidFill>
                  <a:srgbClr val="454240"/>
                </a:solidFill>
                <a:latin typeface="DM Sans" pitchFamily="34" charset="0"/>
                <a:ea typeface="DM Sans" pitchFamily="34" charset="-122"/>
                <a:cs typeface="DM Sans" pitchFamily="34" charset="-120"/>
              </a:rPr>
              <a:t>Analyzing complex trade dynamics between African gold exporters and G7/BRICS nations</a:t>
            </a:r>
            <a:endParaRPr lang="en-US" sz="1450"/>
          </a:p>
        </p:txBody>
      </p:sp>
      <p:sp>
        <p:nvSpPr>
          <p:cNvPr id="10" name="Shape 7"/>
          <p:cNvSpPr/>
          <p:nvPr/>
        </p:nvSpPr>
        <p:spPr>
          <a:xfrm>
            <a:off x="7548920" y="4581049"/>
            <a:ext cx="417076" cy="417076"/>
          </a:xfrm>
          <a:prstGeom prst="roundRect">
            <a:avLst>
              <a:gd name="adj" fmla="val 18671"/>
            </a:avLst>
          </a:prstGeom>
          <a:solidFill>
            <a:srgbClr val="F7EDD4"/>
          </a:solidFill>
          <a:ln w="7620">
            <a:solidFill>
              <a:srgbClr val="DDD3BA"/>
            </a:solidFill>
            <a:prstDash val="solid"/>
          </a:ln>
        </p:spPr>
        <p:txBody>
          <a:bodyPr/>
          <a:lstStyle/>
          <a:p>
            <a:endParaRPr lang="en-IN"/>
          </a:p>
        </p:txBody>
      </p:sp>
      <p:sp>
        <p:nvSpPr>
          <p:cNvPr id="11" name="Text 8"/>
          <p:cNvSpPr/>
          <p:nvPr/>
        </p:nvSpPr>
        <p:spPr>
          <a:xfrm>
            <a:off x="8151376" y="4644747"/>
            <a:ext cx="2397204" cy="289679"/>
          </a:xfrm>
          <a:prstGeom prst="rect">
            <a:avLst/>
          </a:prstGeom>
          <a:noFill/>
          <a:ln/>
        </p:spPr>
        <p:txBody>
          <a:bodyPr wrap="none" lIns="0" tIns="0" rIns="0" bIns="0" rtlCol="0" anchor="t"/>
          <a:lstStyle/>
          <a:p>
            <a:pPr marL="0" indent="0" algn="l">
              <a:lnSpc>
                <a:spcPts val="2250"/>
              </a:lnSpc>
              <a:buNone/>
            </a:pPr>
            <a:r>
              <a:rPr lang="en-US" sz="1800">
                <a:solidFill>
                  <a:srgbClr val="454240"/>
                </a:solidFill>
                <a:latin typeface="Libre Baskerville" pitchFamily="34" charset="0"/>
                <a:ea typeface="Libre Baskerville" pitchFamily="34" charset="-122"/>
                <a:cs typeface="Libre Baskerville" pitchFamily="34" charset="-120"/>
              </a:rPr>
              <a:t>Product Dominance</a:t>
            </a:r>
            <a:endParaRPr lang="en-US" sz="1800"/>
          </a:p>
        </p:txBody>
      </p:sp>
      <p:sp>
        <p:nvSpPr>
          <p:cNvPr id="12" name="Text 9"/>
          <p:cNvSpPr/>
          <p:nvPr/>
        </p:nvSpPr>
        <p:spPr>
          <a:xfrm>
            <a:off x="8151376" y="5119807"/>
            <a:ext cx="5837753" cy="593169"/>
          </a:xfrm>
          <a:prstGeom prst="rect">
            <a:avLst/>
          </a:prstGeom>
          <a:noFill/>
          <a:ln/>
        </p:spPr>
        <p:txBody>
          <a:bodyPr wrap="square" lIns="0" tIns="0" rIns="0" bIns="0" rtlCol="0" anchor="t"/>
          <a:lstStyle/>
          <a:p>
            <a:pPr marL="0" indent="0" algn="l">
              <a:lnSpc>
                <a:spcPts val="2300"/>
              </a:lnSpc>
              <a:buNone/>
            </a:pPr>
            <a:r>
              <a:rPr lang="en-US" sz="1450">
                <a:solidFill>
                  <a:srgbClr val="454240"/>
                </a:solidFill>
                <a:latin typeface="DM Sans" pitchFamily="34" charset="0"/>
                <a:ea typeface="DM Sans" pitchFamily="34" charset="-122"/>
                <a:cs typeface="DM Sans" pitchFamily="34" charset="-120"/>
              </a:rPr>
              <a:t>Identifying which gold subtypes (powder, unwrought, semi-manufactured) command market share</a:t>
            </a:r>
            <a:endParaRPr lang="en-US" sz="1450"/>
          </a:p>
        </p:txBody>
      </p:sp>
      <p:sp>
        <p:nvSpPr>
          <p:cNvPr id="13" name="Shape 10"/>
          <p:cNvSpPr/>
          <p:nvPr/>
        </p:nvSpPr>
        <p:spPr>
          <a:xfrm>
            <a:off x="7548920" y="6083737"/>
            <a:ext cx="417076" cy="417076"/>
          </a:xfrm>
          <a:prstGeom prst="roundRect">
            <a:avLst>
              <a:gd name="adj" fmla="val 18671"/>
            </a:avLst>
          </a:prstGeom>
          <a:solidFill>
            <a:srgbClr val="F7EDD4"/>
          </a:solidFill>
          <a:ln w="7620">
            <a:solidFill>
              <a:srgbClr val="DDD3BA"/>
            </a:solidFill>
            <a:prstDash val="solid"/>
          </a:ln>
        </p:spPr>
        <p:txBody>
          <a:bodyPr/>
          <a:lstStyle/>
          <a:p>
            <a:endParaRPr lang="en-IN"/>
          </a:p>
        </p:txBody>
      </p:sp>
      <p:sp>
        <p:nvSpPr>
          <p:cNvPr id="14" name="Text 11"/>
          <p:cNvSpPr/>
          <p:nvPr/>
        </p:nvSpPr>
        <p:spPr>
          <a:xfrm>
            <a:off x="8151376" y="6147435"/>
            <a:ext cx="2317552" cy="289679"/>
          </a:xfrm>
          <a:prstGeom prst="rect">
            <a:avLst/>
          </a:prstGeom>
          <a:noFill/>
          <a:ln/>
        </p:spPr>
        <p:txBody>
          <a:bodyPr wrap="none" lIns="0" tIns="0" rIns="0" bIns="0" rtlCol="0" anchor="t"/>
          <a:lstStyle/>
          <a:p>
            <a:pPr marL="0" indent="0" algn="l">
              <a:lnSpc>
                <a:spcPts val="2250"/>
              </a:lnSpc>
              <a:buNone/>
            </a:pPr>
            <a:r>
              <a:rPr lang="en-US" sz="1800">
                <a:solidFill>
                  <a:srgbClr val="454240"/>
                </a:solidFill>
                <a:latin typeface="Libre Baskerville" pitchFamily="34" charset="0"/>
                <a:ea typeface="Libre Baskerville" pitchFamily="34" charset="-122"/>
                <a:cs typeface="Libre Baskerville" pitchFamily="34" charset="-120"/>
              </a:rPr>
              <a:t>Event Impact</a:t>
            </a:r>
            <a:endParaRPr lang="en-US" sz="1800"/>
          </a:p>
        </p:txBody>
      </p:sp>
      <p:sp>
        <p:nvSpPr>
          <p:cNvPr id="15" name="Text 12"/>
          <p:cNvSpPr/>
          <p:nvPr/>
        </p:nvSpPr>
        <p:spPr>
          <a:xfrm>
            <a:off x="8151376" y="6622494"/>
            <a:ext cx="5837753" cy="593169"/>
          </a:xfrm>
          <a:prstGeom prst="rect">
            <a:avLst/>
          </a:prstGeom>
          <a:noFill/>
          <a:ln/>
        </p:spPr>
        <p:txBody>
          <a:bodyPr wrap="square" lIns="0" tIns="0" rIns="0" bIns="0" rtlCol="0" anchor="t"/>
          <a:lstStyle/>
          <a:p>
            <a:pPr marL="0" indent="0" algn="l">
              <a:lnSpc>
                <a:spcPts val="2300"/>
              </a:lnSpc>
              <a:buNone/>
            </a:pPr>
            <a:r>
              <a:rPr lang="en-US" sz="1450">
                <a:solidFill>
                  <a:srgbClr val="454240"/>
                </a:solidFill>
                <a:latin typeface="DM Sans" pitchFamily="34" charset="0"/>
                <a:ea typeface="DM Sans" pitchFamily="34" charset="-122"/>
                <a:cs typeface="DM Sans" pitchFamily="34" charset="-120"/>
              </a:rPr>
              <a:t>Measuring how global disruptions (COVID-19, geopolitical tensions) affected African gold exports</a:t>
            </a:r>
            <a:endParaRPr lang="en-US" sz="1450"/>
          </a:p>
        </p:txBody>
      </p:sp>
      <p:pic>
        <p:nvPicPr>
          <p:cNvPr id="16" name="Picture 15">
            <a:extLst>
              <a:ext uri="{FF2B5EF4-FFF2-40B4-BE49-F238E27FC236}">
                <a16:creationId xmlns:a16="http://schemas.microsoft.com/office/drawing/2014/main" id="{36EEB9E3-BBB9-F060-50B3-D569209AE7D9}"/>
              </a:ext>
            </a:extLst>
          </p:cNvPr>
          <p:cNvPicPr>
            <a:picLocks noChangeAspect="1"/>
          </p:cNvPicPr>
          <p:nvPr/>
        </p:nvPicPr>
        <p:blipFill>
          <a:blip r:embed="rId4"/>
          <a:stretch>
            <a:fillRect/>
          </a:stretch>
        </p:blipFill>
        <p:spPr>
          <a:xfrm>
            <a:off x="11988800" y="6946900"/>
            <a:ext cx="2641600" cy="12827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1644" y="606266"/>
            <a:ext cx="8231862" cy="689015"/>
          </a:xfrm>
          <a:prstGeom prst="rect">
            <a:avLst/>
          </a:prstGeom>
          <a:noFill/>
          <a:ln/>
        </p:spPr>
        <p:txBody>
          <a:bodyPr wrap="none" lIns="0" tIns="0" rIns="0" bIns="0" rtlCol="0" anchor="t"/>
          <a:lstStyle/>
          <a:p>
            <a:pPr marL="0" indent="0" algn="l">
              <a:lnSpc>
                <a:spcPts val="5400"/>
              </a:lnSpc>
              <a:buNone/>
            </a:pPr>
            <a:r>
              <a:rPr lang="en-US" sz="4300">
                <a:solidFill>
                  <a:srgbClr val="5C4E3D"/>
                </a:solidFill>
                <a:latin typeface="Libre Baskerville" pitchFamily="34" charset="0"/>
                <a:ea typeface="Libre Baskerville" pitchFamily="34" charset="-122"/>
                <a:cs typeface="Libre Baskerville" pitchFamily="34" charset="-120"/>
              </a:rPr>
              <a:t>Data Sources &amp; Classification</a:t>
            </a:r>
            <a:endParaRPr lang="en-US" sz="4300"/>
          </a:p>
        </p:txBody>
      </p:sp>
      <p:sp>
        <p:nvSpPr>
          <p:cNvPr id="3" name="Text 1"/>
          <p:cNvSpPr/>
          <p:nvPr/>
        </p:nvSpPr>
        <p:spPr>
          <a:xfrm>
            <a:off x="771644" y="1484709"/>
            <a:ext cx="3519368" cy="344448"/>
          </a:xfrm>
          <a:prstGeom prst="rect">
            <a:avLst/>
          </a:prstGeom>
          <a:noFill/>
          <a:ln/>
        </p:spPr>
        <p:txBody>
          <a:bodyPr wrap="none" lIns="0" tIns="0" rIns="0" bIns="0" rtlCol="0" anchor="t"/>
          <a:lstStyle/>
          <a:p>
            <a:pPr>
              <a:lnSpc>
                <a:spcPts val="2700"/>
              </a:lnSpc>
            </a:pPr>
            <a:r>
              <a:rPr lang="en-US" sz="2400">
                <a:solidFill>
                  <a:srgbClr val="454240"/>
                </a:solidFill>
                <a:latin typeface="DM Sans" pitchFamily="34" charset="0"/>
                <a:ea typeface="DM Sans" pitchFamily="34" charset="-122"/>
                <a:cs typeface="DM Sans" pitchFamily="34" charset="-120"/>
              </a:rPr>
              <a:t>UN Comtrade</a:t>
            </a:r>
            <a:endParaRPr lang="en-US" sz="2150"/>
          </a:p>
        </p:txBody>
      </p:sp>
      <p:sp>
        <p:nvSpPr>
          <p:cNvPr id="4" name="Text 2"/>
          <p:cNvSpPr/>
          <p:nvPr/>
        </p:nvSpPr>
        <p:spPr>
          <a:xfrm>
            <a:off x="771644" y="2411135"/>
            <a:ext cx="7637026" cy="705564"/>
          </a:xfrm>
          <a:prstGeom prst="rect">
            <a:avLst/>
          </a:prstGeom>
          <a:noFill/>
          <a:ln/>
        </p:spPr>
        <p:txBody>
          <a:bodyPr wrap="square" lIns="0" tIns="0" rIns="0" bIns="0" rtlCol="0" anchor="t"/>
          <a:lstStyle/>
          <a:p>
            <a:pPr marL="0" indent="0" algn="l">
              <a:lnSpc>
                <a:spcPts val="2750"/>
              </a:lnSpc>
              <a:buNone/>
            </a:pPr>
            <a:endParaRPr lang="en-US" sz="1700"/>
          </a:p>
        </p:txBody>
      </p:sp>
      <p:sp>
        <p:nvSpPr>
          <p:cNvPr id="5" name="Text 3"/>
          <p:cNvSpPr/>
          <p:nvPr/>
        </p:nvSpPr>
        <p:spPr>
          <a:xfrm>
            <a:off x="771644" y="3337084"/>
            <a:ext cx="4867513" cy="344448"/>
          </a:xfrm>
          <a:prstGeom prst="rect">
            <a:avLst/>
          </a:prstGeom>
          <a:noFill/>
          <a:ln/>
        </p:spPr>
        <p:txBody>
          <a:bodyPr wrap="none" lIns="0" tIns="0" rIns="0" bIns="0" rtlCol="0" anchor="t"/>
          <a:lstStyle/>
          <a:p>
            <a:pPr marL="0" indent="0" algn="l">
              <a:lnSpc>
                <a:spcPts val="2700"/>
              </a:lnSpc>
              <a:buNone/>
            </a:pPr>
            <a:endParaRPr lang="en-US" sz="2150"/>
          </a:p>
        </p:txBody>
      </p:sp>
      <p:sp>
        <p:nvSpPr>
          <p:cNvPr id="6" name="Shape 4"/>
          <p:cNvSpPr/>
          <p:nvPr/>
        </p:nvSpPr>
        <p:spPr>
          <a:xfrm>
            <a:off x="771644" y="3929539"/>
            <a:ext cx="7637026" cy="2545556"/>
          </a:xfrm>
          <a:prstGeom prst="roundRect">
            <a:avLst>
              <a:gd name="adj" fmla="val 3638"/>
            </a:avLst>
          </a:prstGeom>
          <a:noFill/>
          <a:ln w="7620">
            <a:solidFill>
              <a:srgbClr val="000000">
                <a:alpha val="8000"/>
              </a:srgbClr>
            </a:solidFill>
            <a:prstDash val="solid"/>
          </a:ln>
        </p:spPr>
        <p:txBody>
          <a:bodyPr/>
          <a:lstStyle/>
          <a:p>
            <a:endParaRPr lang="en-IN"/>
          </a:p>
        </p:txBody>
      </p:sp>
      <p:sp>
        <p:nvSpPr>
          <p:cNvPr id="9" name="Text 7"/>
          <p:cNvSpPr/>
          <p:nvPr/>
        </p:nvSpPr>
        <p:spPr>
          <a:xfrm>
            <a:off x="3290054" y="4077057"/>
            <a:ext cx="4890611" cy="352782"/>
          </a:xfrm>
          <a:prstGeom prst="rect">
            <a:avLst/>
          </a:prstGeom>
          <a:noFill/>
          <a:ln/>
        </p:spPr>
        <p:txBody>
          <a:bodyPr wrap="none" lIns="0" tIns="0" rIns="0" bIns="0" rtlCol="0" anchor="t"/>
          <a:lstStyle/>
          <a:p>
            <a:pPr marL="0" indent="0" algn="l">
              <a:lnSpc>
                <a:spcPts val="2750"/>
              </a:lnSpc>
              <a:buNone/>
            </a:pPr>
            <a:endParaRPr lang="en-US" sz="1700"/>
          </a:p>
        </p:txBody>
      </p:sp>
      <p:sp>
        <p:nvSpPr>
          <p:cNvPr id="19" name="Text 17"/>
          <p:cNvSpPr/>
          <p:nvPr/>
        </p:nvSpPr>
        <p:spPr>
          <a:xfrm>
            <a:off x="771644" y="6723102"/>
            <a:ext cx="7637026" cy="705564"/>
          </a:xfrm>
          <a:prstGeom prst="rect">
            <a:avLst/>
          </a:prstGeom>
          <a:noFill/>
          <a:ln/>
        </p:spPr>
        <p:txBody>
          <a:bodyPr wrap="square" lIns="0" tIns="0" rIns="0" bIns="0" rtlCol="0" anchor="t"/>
          <a:lstStyle/>
          <a:p>
            <a:pPr marL="0" indent="0" algn="l">
              <a:lnSpc>
                <a:spcPts val="2750"/>
              </a:lnSpc>
              <a:buNone/>
            </a:pPr>
            <a:r>
              <a:rPr lang="en-US" sz="1700">
                <a:solidFill>
                  <a:srgbClr val="454240"/>
                </a:solidFill>
                <a:latin typeface="DM Sans" pitchFamily="34" charset="0"/>
                <a:ea typeface="DM Sans" pitchFamily="34" charset="-122"/>
                <a:cs typeface="DM Sans" pitchFamily="34" charset="-120"/>
              </a:rPr>
              <a:t>Partner countries analyzed include all G7 and BRICS nations to capture both traditional and emerging market relationships.</a:t>
            </a:r>
            <a:endParaRPr lang="en-US" sz="1700"/>
          </a:p>
        </p:txBody>
      </p:sp>
      <p:pic>
        <p:nvPicPr>
          <p:cNvPr id="22" name="Picture 21">
            <a:extLst>
              <a:ext uri="{FF2B5EF4-FFF2-40B4-BE49-F238E27FC236}">
                <a16:creationId xmlns:a16="http://schemas.microsoft.com/office/drawing/2014/main" id="{52C4F075-2760-BD51-A1B8-B11D2FA794A6}"/>
              </a:ext>
            </a:extLst>
          </p:cNvPr>
          <p:cNvPicPr>
            <a:picLocks noChangeAspect="1"/>
          </p:cNvPicPr>
          <p:nvPr/>
        </p:nvPicPr>
        <p:blipFill>
          <a:blip r:embed="rId3"/>
          <a:stretch>
            <a:fillRect/>
          </a:stretch>
        </p:blipFill>
        <p:spPr>
          <a:xfrm>
            <a:off x="771644" y="1901398"/>
            <a:ext cx="11753230" cy="4704099"/>
          </a:xfrm>
          <a:prstGeom prst="rect">
            <a:avLst/>
          </a:prstGeom>
        </p:spPr>
      </p:pic>
      <p:pic>
        <p:nvPicPr>
          <p:cNvPr id="7" name="Picture 6">
            <a:extLst>
              <a:ext uri="{FF2B5EF4-FFF2-40B4-BE49-F238E27FC236}">
                <a16:creationId xmlns:a16="http://schemas.microsoft.com/office/drawing/2014/main" id="{C4492E1E-89E7-05E3-3FE8-B556AAAE439A}"/>
              </a:ext>
            </a:extLst>
          </p:cNvPr>
          <p:cNvPicPr>
            <a:picLocks noChangeAspect="1"/>
          </p:cNvPicPr>
          <p:nvPr/>
        </p:nvPicPr>
        <p:blipFill>
          <a:blip r:embed="rId4"/>
          <a:stretch>
            <a:fillRect/>
          </a:stretch>
        </p:blipFill>
        <p:spPr>
          <a:xfrm>
            <a:off x="12103100" y="7075884"/>
            <a:ext cx="2527300" cy="1092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3425" y="743664"/>
            <a:ext cx="8320207" cy="654844"/>
          </a:xfrm>
          <a:prstGeom prst="rect">
            <a:avLst/>
          </a:prstGeom>
          <a:noFill/>
          <a:ln/>
        </p:spPr>
        <p:txBody>
          <a:bodyPr wrap="none" lIns="0" tIns="0" rIns="0" bIns="0" rtlCol="0" anchor="t"/>
          <a:lstStyle/>
          <a:p>
            <a:pPr marL="0" indent="0" algn="l">
              <a:lnSpc>
                <a:spcPts val="5150"/>
              </a:lnSpc>
              <a:buNone/>
            </a:pPr>
            <a:r>
              <a:rPr lang="en-US" sz="4100">
                <a:solidFill>
                  <a:srgbClr val="5C4E3D"/>
                </a:solidFill>
                <a:latin typeface="Libre Baskerville" pitchFamily="34" charset="0"/>
                <a:ea typeface="Libre Baskerville" pitchFamily="34" charset="-122"/>
                <a:cs typeface="Libre Baskerville" pitchFamily="34" charset="-120"/>
              </a:rPr>
              <a:t>Data Preparation Methodology</a:t>
            </a:r>
            <a:endParaRPr lang="en-US" sz="4100"/>
          </a:p>
        </p:txBody>
      </p:sp>
      <p:pic>
        <p:nvPicPr>
          <p:cNvPr id="3" name="Image 0" descr="preencoded.png"/>
          <p:cNvPicPr>
            <a:picLocks noChangeAspect="1"/>
          </p:cNvPicPr>
          <p:nvPr/>
        </p:nvPicPr>
        <p:blipFill>
          <a:blip r:embed="rId3"/>
          <a:stretch>
            <a:fillRect/>
          </a:stretch>
        </p:blipFill>
        <p:spPr>
          <a:xfrm>
            <a:off x="733425" y="1817608"/>
            <a:ext cx="6581775" cy="838200"/>
          </a:xfrm>
          <a:prstGeom prst="rect">
            <a:avLst/>
          </a:prstGeom>
        </p:spPr>
      </p:pic>
      <p:sp>
        <p:nvSpPr>
          <p:cNvPr id="4" name="Text 1"/>
          <p:cNvSpPr/>
          <p:nvPr/>
        </p:nvSpPr>
        <p:spPr>
          <a:xfrm>
            <a:off x="942975" y="2865358"/>
            <a:ext cx="2839522" cy="327422"/>
          </a:xfrm>
          <a:prstGeom prst="rect">
            <a:avLst/>
          </a:prstGeom>
          <a:noFill/>
          <a:ln/>
        </p:spPr>
        <p:txBody>
          <a:bodyPr wrap="none" lIns="0" tIns="0" rIns="0" bIns="0" rtlCol="0" anchor="t"/>
          <a:lstStyle/>
          <a:p>
            <a:pPr marL="0" indent="0" algn="l">
              <a:lnSpc>
                <a:spcPts val="2550"/>
              </a:lnSpc>
              <a:buNone/>
            </a:pPr>
            <a:r>
              <a:rPr lang="en-US" sz="2050">
                <a:solidFill>
                  <a:srgbClr val="454240"/>
                </a:solidFill>
                <a:latin typeface="Libre Baskerville" pitchFamily="34" charset="0"/>
                <a:ea typeface="Libre Baskerville" pitchFamily="34" charset="-122"/>
                <a:cs typeface="Libre Baskerville" pitchFamily="34" charset="-120"/>
              </a:rPr>
              <a:t>Raw Data Acquisition</a:t>
            </a:r>
            <a:endParaRPr lang="en-US" sz="2050"/>
          </a:p>
        </p:txBody>
      </p:sp>
      <p:sp>
        <p:nvSpPr>
          <p:cNvPr id="5" name="Text 2"/>
          <p:cNvSpPr/>
          <p:nvPr/>
        </p:nvSpPr>
        <p:spPr>
          <a:xfrm>
            <a:off x="942975" y="3318510"/>
            <a:ext cx="6162675" cy="670560"/>
          </a:xfrm>
          <a:prstGeom prst="rect">
            <a:avLst/>
          </a:prstGeom>
          <a:noFill/>
          <a:ln/>
        </p:spPr>
        <p:txBody>
          <a:bodyPr wrap="square" lIns="0" tIns="0" rIns="0" bIns="0" rtlCol="0" anchor="t"/>
          <a:lstStyle/>
          <a:p>
            <a:pPr marL="0" indent="0" algn="l">
              <a:lnSpc>
                <a:spcPts val="2600"/>
              </a:lnSpc>
              <a:buNone/>
            </a:pPr>
            <a:r>
              <a:rPr lang="en-US" sz="1650">
                <a:solidFill>
                  <a:srgbClr val="454240"/>
                </a:solidFill>
                <a:latin typeface="DM Sans" pitchFamily="34" charset="0"/>
                <a:ea typeface="DM Sans" pitchFamily="34" charset="-122"/>
                <a:cs typeface="DM Sans" pitchFamily="34" charset="-120"/>
              </a:rPr>
              <a:t>Exported comprehensive CSV datasets from UN Comtrade, segmented by country, year, and product code</a:t>
            </a:r>
            <a:endParaRPr lang="en-US" sz="1650"/>
          </a:p>
        </p:txBody>
      </p:sp>
      <p:pic>
        <p:nvPicPr>
          <p:cNvPr id="6" name="Image 1" descr="preencoded.png"/>
          <p:cNvPicPr>
            <a:picLocks noChangeAspect="1"/>
          </p:cNvPicPr>
          <p:nvPr/>
        </p:nvPicPr>
        <p:blipFill>
          <a:blip r:embed="rId4"/>
          <a:stretch>
            <a:fillRect/>
          </a:stretch>
        </p:blipFill>
        <p:spPr>
          <a:xfrm>
            <a:off x="7315200" y="1817608"/>
            <a:ext cx="6581775" cy="838200"/>
          </a:xfrm>
          <a:prstGeom prst="rect">
            <a:avLst/>
          </a:prstGeom>
        </p:spPr>
      </p:pic>
      <p:sp>
        <p:nvSpPr>
          <p:cNvPr id="7" name="Text 3"/>
          <p:cNvSpPr/>
          <p:nvPr/>
        </p:nvSpPr>
        <p:spPr>
          <a:xfrm>
            <a:off x="7524750" y="2865358"/>
            <a:ext cx="2619375" cy="327422"/>
          </a:xfrm>
          <a:prstGeom prst="rect">
            <a:avLst/>
          </a:prstGeom>
          <a:noFill/>
          <a:ln/>
        </p:spPr>
        <p:txBody>
          <a:bodyPr wrap="none" lIns="0" tIns="0" rIns="0" bIns="0" rtlCol="0" anchor="t"/>
          <a:lstStyle/>
          <a:p>
            <a:pPr marL="0" indent="0" algn="l">
              <a:lnSpc>
                <a:spcPts val="2550"/>
              </a:lnSpc>
              <a:buNone/>
            </a:pPr>
            <a:r>
              <a:rPr lang="en-US" sz="2050">
                <a:solidFill>
                  <a:srgbClr val="454240"/>
                </a:solidFill>
                <a:latin typeface="Libre Baskerville" pitchFamily="34" charset="0"/>
                <a:ea typeface="Libre Baskerville" pitchFamily="34" charset="-122"/>
                <a:cs typeface="Libre Baskerville" pitchFamily="34" charset="-120"/>
              </a:rPr>
              <a:t>Data Integration</a:t>
            </a:r>
            <a:endParaRPr lang="en-US" sz="2050"/>
          </a:p>
        </p:txBody>
      </p:sp>
      <p:sp>
        <p:nvSpPr>
          <p:cNvPr id="8" name="Text 4"/>
          <p:cNvSpPr/>
          <p:nvPr/>
        </p:nvSpPr>
        <p:spPr>
          <a:xfrm>
            <a:off x="7524750" y="3318510"/>
            <a:ext cx="6162675" cy="670560"/>
          </a:xfrm>
          <a:prstGeom prst="rect">
            <a:avLst/>
          </a:prstGeom>
          <a:noFill/>
          <a:ln/>
        </p:spPr>
        <p:txBody>
          <a:bodyPr wrap="square" lIns="0" tIns="0" rIns="0" bIns="0" rtlCol="0" anchor="t"/>
          <a:lstStyle/>
          <a:p>
            <a:pPr marL="0" indent="0" algn="l">
              <a:lnSpc>
                <a:spcPts val="2600"/>
              </a:lnSpc>
              <a:buNone/>
            </a:pPr>
            <a:r>
              <a:rPr lang="en-US" sz="1650">
                <a:solidFill>
                  <a:srgbClr val="454240"/>
                </a:solidFill>
                <a:latin typeface="DM Sans" pitchFamily="34" charset="0"/>
                <a:ea typeface="DM Sans" pitchFamily="34" charset="-122"/>
                <a:cs typeface="DM Sans" pitchFamily="34" charset="-120"/>
              </a:rPr>
              <a:t>Combined multiple datasets using country, year, and HS code as primary keys for consistent analysis</a:t>
            </a:r>
            <a:endParaRPr lang="en-US" sz="1650"/>
          </a:p>
        </p:txBody>
      </p:sp>
      <p:pic>
        <p:nvPicPr>
          <p:cNvPr id="9" name="Image 2" descr="preencoded.png"/>
          <p:cNvPicPr>
            <a:picLocks noChangeAspect="1"/>
          </p:cNvPicPr>
          <p:nvPr/>
        </p:nvPicPr>
        <p:blipFill>
          <a:blip r:embed="rId5"/>
          <a:stretch>
            <a:fillRect/>
          </a:stretch>
        </p:blipFill>
        <p:spPr>
          <a:xfrm>
            <a:off x="733425" y="4198620"/>
            <a:ext cx="6581775" cy="838200"/>
          </a:xfrm>
          <a:prstGeom prst="rect">
            <a:avLst/>
          </a:prstGeom>
        </p:spPr>
      </p:pic>
      <p:sp>
        <p:nvSpPr>
          <p:cNvPr id="10" name="Text 5"/>
          <p:cNvSpPr/>
          <p:nvPr/>
        </p:nvSpPr>
        <p:spPr>
          <a:xfrm>
            <a:off x="942975" y="5246370"/>
            <a:ext cx="2619375" cy="327422"/>
          </a:xfrm>
          <a:prstGeom prst="rect">
            <a:avLst/>
          </a:prstGeom>
          <a:noFill/>
          <a:ln/>
        </p:spPr>
        <p:txBody>
          <a:bodyPr wrap="none" lIns="0" tIns="0" rIns="0" bIns="0" rtlCol="0" anchor="t"/>
          <a:lstStyle/>
          <a:p>
            <a:pPr marL="0" indent="0" algn="l">
              <a:lnSpc>
                <a:spcPts val="2550"/>
              </a:lnSpc>
              <a:buNone/>
            </a:pPr>
            <a:r>
              <a:rPr lang="en-US" sz="2050">
                <a:solidFill>
                  <a:srgbClr val="454240"/>
                </a:solidFill>
                <a:latin typeface="Libre Baskerville" pitchFamily="34" charset="0"/>
                <a:ea typeface="Libre Baskerville" pitchFamily="34" charset="-122"/>
                <a:cs typeface="Libre Baskerville" pitchFamily="34" charset="-120"/>
              </a:rPr>
              <a:t>Partner Grouping</a:t>
            </a:r>
            <a:endParaRPr lang="en-US" sz="2050"/>
          </a:p>
        </p:txBody>
      </p:sp>
      <p:sp>
        <p:nvSpPr>
          <p:cNvPr id="11" name="Text 6"/>
          <p:cNvSpPr/>
          <p:nvPr/>
        </p:nvSpPr>
        <p:spPr>
          <a:xfrm>
            <a:off x="942975" y="5699522"/>
            <a:ext cx="6162675" cy="670560"/>
          </a:xfrm>
          <a:prstGeom prst="rect">
            <a:avLst/>
          </a:prstGeom>
          <a:noFill/>
          <a:ln/>
        </p:spPr>
        <p:txBody>
          <a:bodyPr wrap="square" lIns="0" tIns="0" rIns="0" bIns="0" rtlCol="0" anchor="t"/>
          <a:lstStyle/>
          <a:p>
            <a:pPr marL="0" indent="0" algn="l">
              <a:lnSpc>
                <a:spcPts val="2600"/>
              </a:lnSpc>
              <a:buNone/>
            </a:pPr>
            <a:r>
              <a:rPr lang="en-US" sz="1650">
                <a:solidFill>
                  <a:srgbClr val="454240"/>
                </a:solidFill>
                <a:latin typeface="DM Sans" pitchFamily="34" charset="0"/>
                <a:ea typeface="DM Sans" pitchFamily="34" charset="-122"/>
                <a:cs typeface="DM Sans" pitchFamily="34" charset="-120"/>
              </a:rPr>
              <a:t>Classified trading partners into G7 and BRICS categories to identify economic bloc patterns</a:t>
            </a:r>
            <a:endParaRPr lang="en-US" sz="1650"/>
          </a:p>
        </p:txBody>
      </p:sp>
      <p:pic>
        <p:nvPicPr>
          <p:cNvPr id="12" name="Image 3" descr="preencoded.png"/>
          <p:cNvPicPr>
            <a:picLocks noChangeAspect="1"/>
          </p:cNvPicPr>
          <p:nvPr/>
        </p:nvPicPr>
        <p:blipFill>
          <a:blip r:embed="rId6"/>
          <a:stretch>
            <a:fillRect/>
          </a:stretch>
        </p:blipFill>
        <p:spPr>
          <a:xfrm>
            <a:off x="7315200" y="4198620"/>
            <a:ext cx="6581775" cy="838200"/>
          </a:xfrm>
          <a:prstGeom prst="rect">
            <a:avLst/>
          </a:prstGeom>
        </p:spPr>
      </p:pic>
      <p:sp>
        <p:nvSpPr>
          <p:cNvPr id="13" name="Text 7"/>
          <p:cNvSpPr/>
          <p:nvPr/>
        </p:nvSpPr>
        <p:spPr>
          <a:xfrm>
            <a:off x="7524750" y="5246370"/>
            <a:ext cx="2619375" cy="327422"/>
          </a:xfrm>
          <a:prstGeom prst="rect">
            <a:avLst/>
          </a:prstGeom>
          <a:noFill/>
          <a:ln/>
        </p:spPr>
        <p:txBody>
          <a:bodyPr wrap="none" lIns="0" tIns="0" rIns="0" bIns="0" rtlCol="0" anchor="t"/>
          <a:lstStyle/>
          <a:p>
            <a:pPr marL="0" indent="0" algn="l">
              <a:lnSpc>
                <a:spcPts val="2550"/>
              </a:lnSpc>
              <a:buNone/>
            </a:pPr>
            <a:r>
              <a:rPr lang="en-US" sz="2050">
                <a:solidFill>
                  <a:srgbClr val="454240"/>
                </a:solidFill>
                <a:latin typeface="Libre Baskerville" pitchFamily="34" charset="0"/>
                <a:ea typeface="Libre Baskerville" pitchFamily="34" charset="-122"/>
                <a:cs typeface="Libre Baskerville" pitchFamily="34" charset="-120"/>
              </a:rPr>
              <a:t>Metric Extraction</a:t>
            </a:r>
            <a:endParaRPr lang="en-US" sz="2050"/>
          </a:p>
        </p:txBody>
      </p:sp>
      <p:sp>
        <p:nvSpPr>
          <p:cNvPr id="14" name="Text 8"/>
          <p:cNvSpPr/>
          <p:nvPr/>
        </p:nvSpPr>
        <p:spPr>
          <a:xfrm>
            <a:off x="7524750" y="5699522"/>
            <a:ext cx="6162675" cy="670560"/>
          </a:xfrm>
          <a:prstGeom prst="rect">
            <a:avLst/>
          </a:prstGeom>
          <a:noFill/>
          <a:ln/>
        </p:spPr>
        <p:txBody>
          <a:bodyPr wrap="square" lIns="0" tIns="0" rIns="0" bIns="0" rtlCol="0" anchor="t"/>
          <a:lstStyle/>
          <a:p>
            <a:pPr marL="0" indent="0" algn="l">
              <a:lnSpc>
                <a:spcPts val="2600"/>
              </a:lnSpc>
              <a:buNone/>
            </a:pPr>
            <a:r>
              <a:rPr lang="en-US" sz="1650">
                <a:solidFill>
                  <a:srgbClr val="454240"/>
                </a:solidFill>
                <a:latin typeface="DM Sans" pitchFamily="34" charset="0"/>
                <a:ea typeface="DM Sans" pitchFamily="34" charset="-122"/>
                <a:cs typeface="DM Sans" pitchFamily="34" charset="-120"/>
              </a:rPr>
              <a:t>Isolated key variables: trade value (USD), quantity (kg), temporal indicators, and partner identifiers</a:t>
            </a:r>
            <a:endParaRPr lang="en-US" sz="1650"/>
          </a:p>
        </p:txBody>
      </p:sp>
      <p:sp>
        <p:nvSpPr>
          <p:cNvPr id="15" name="Text 9"/>
          <p:cNvSpPr/>
          <p:nvPr/>
        </p:nvSpPr>
        <p:spPr>
          <a:xfrm>
            <a:off x="733425" y="6815376"/>
            <a:ext cx="13163550" cy="670560"/>
          </a:xfrm>
          <a:prstGeom prst="rect">
            <a:avLst/>
          </a:prstGeom>
          <a:noFill/>
          <a:ln/>
        </p:spPr>
        <p:txBody>
          <a:bodyPr wrap="square" lIns="0" tIns="0" rIns="0" bIns="0" rtlCol="0" anchor="t"/>
          <a:lstStyle/>
          <a:p>
            <a:pPr marL="0" indent="0" algn="l">
              <a:lnSpc>
                <a:spcPts val="2600"/>
              </a:lnSpc>
              <a:buNone/>
            </a:pPr>
            <a:r>
              <a:rPr lang="en-US" sz="1650" dirty="0">
                <a:solidFill>
                  <a:srgbClr val="454240"/>
                </a:solidFill>
                <a:latin typeface="DM Sans" pitchFamily="34" charset="0"/>
                <a:ea typeface="DM Sans" pitchFamily="34" charset="-122"/>
                <a:cs typeface="DM Sans" pitchFamily="34" charset="-120"/>
              </a:rPr>
              <a:t>The data preparation process eliminated inconsistencies while preserving the integrity of trade relationships, enabling robust statistical analysis.</a:t>
            </a:r>
            <a:endParaRPr lang="en-US" sz="1650" dirty="0"/>
          </a:p>
        </p:txBody>
      </p:sp>
      <p:pic>
        <p:nvPicPr>
          <p:cNvPr id="16" name="Picture 15">
            <a:extLst>
              <a:ext uri="{FF2B5EF4-FFF2-40B4-BE49-F238E27FC236}">
                <a16:creationId xmlns:a16="http://schemas.microsoft.com/office/drawing/2014/main" id="{99AB9287-B5C8-8E6E-6ABE-D27D3BE313CD}"/>
              </a:ext>
            </a:extLst>
          </p:cNvPr>
          <p:cNvPicPr>
            <a:picLocks noChangeAspect="1"/>
          </p:cNvPicPr>
          <p:nvPr/>
        </p:nvPicPr>
        <p:blipFill>
          <a:blip r:embed="rId7"/>
          <a:stretch>
            <a:fillRect/>
          </a:stretch>
        </p:blipFill>
        <p:spPr>
          <a:xfrm>
            <a:off x="12358254" y="7207231"/>
            <a:ext cx="2272145" cy="98193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3073" y="607457"/>
            <a:ext cx="5522357" cy="690205"/>
          </a:xfrm>
          <a:prstGeom prst="rect">
            <a:avLst/>
          </a:prstGeom>
          <a:noFill/>
          <a:ln/>
        </p:spPr>
        <p:txBody>
          <a:bodyPr wrap="none" lIns="0" tIns="0" rIns="0" bIns="0" rtlCol="0" anchor="t"/>
          <a:lstStyle/>
          <a:p>
            <a:pPr marL="0" indent="0" algn="l">
              <a:lnSpc>
                <a:spcPts val="5400"/>
              </a:lnSpc>
              <a:buNone/>
            </a:pPr>
            <a:r>
              <a:rPr lang="en-US" sz="4300">
                <a:solidFill>
                  <a:srgbClr val="5C4E3D"/>
                </a:solidFill>
                <a:latin typeface="Libre Baskerville" pitchFamily="34" charset="0"/>
                <a:ea typeface="Libre Baskerville" pitchFamily="34" charset="-122"/>
                <a:cs typeface="Libre Baskerville" pitchFamily="34" charset="-120"/>
              </a:rPr>
              <a:t>Technical Toolkit</a:t>
            </a:r>
            <a:endParaRPr lang="en-US" sz="4300"/>
          </a:p>
        </p:txBody>
      </p:sp>
      <p:pic>
        <p:nvPicPr>
          <p:cNvPr id="3" name="Image 0" descr="preencoded.png"/>
          <p:cNvPicPr>
            <a:picLocks noChangeAspect="1"/>
          </p:cNvPicPr>
          <p:nvPr/>
        </p:nvPicPr>
        <p:blipFill>
          <a:blip r:embed="rId3"/>
          <a:stretch>
            <a:fillRect/>
          </a:stretch>
        </p:blipFill>
        <p:spPr>
          <a:xfrm>
            <a:off x="773073" y="1739384"/>
            <a:ext cx="552212" cy="552212"/>
          </a:xfrm>
          <a:prstGeom prst="rect">
            <a:avLst/>
          </a:prstGeom>
        </p:spPr>
      </p:pic>
      <p:sp>
        <p:nvSpPr>
          <p:cNvPr id="4" name="Text 1"/>
          <p:cNvSpPr/>
          <p:nvPr/>
        </p:nvSpPr>
        <p:spPr>
          <a:xfrm>
            <a:off x="773073" y="2567702"/>
            <a:ext cx="2761178" cy="345043"/>
          </a:xfrm>
          <a:prstGeom prst="rect">
            <a:avLst/>
          </a:prstGeom>
          <a:noFill/>
          <a:ln/>
        </p:spPr>
        <p:txBody>
          <a:bodyPr wrap="none" lIns="0" tIns="0" rIns="0" bIns="0" rtlCol="0" anchor="t"/>
          <a:lstStyle/>
          <a:p>
            <a:pPr marL="0" indent="0" algn="l">
              <a:lnSpc>
                <a:spcPts val="2700"/>
              </a:lnSpc>
              <a:buNone/>
            </a:pPr>
            <a:r>
              <a:rPr lang="en-US" sz="2150">
                <a:solidFill>
                  <a:srgbClr val="454240"/>
                </a:solidFill>
                <a:latin typeface="Libre Baskerville" pitchFamily="34" charset="0"/>
                <a:ea typeface="Libre Baskerville" pitchFamily="34" charset="-122"/>
                <a:cs typeface="Libre Baskerville" pitchFamily="34" charset="-120"/>
              </a:rPr>
              <a:t>Microsoft Excel</a:t>
            </a:r>
            <a:endParaRPr lang="en-US" sz="2150"/>
          </a:p>
        </p:txBody>
      </p:sp>
      <p:sp>
        <p:nvSpPr>
          <p:cNvPr id="5" name="Text 2"/>
          <p:cNvSpPr/>
          <p:nvPr/>
        </p:nvSpPr>
        <p:spPr>
          <a:xfrm>
            <a:off x="773073" y="3045262"/>
            <a:ext cx="6404015" cy="706755"/>
          </a:xfrm>
          <a:prstGeom prst="rect">
            <a:avLst/>
          </a:prstGeom>
          <a:noFill/>
          <a:ln/>
        </p:spPr>
        <p:txBody>
          <a:bodyPr wrap="square" lIns="0" tIns="0" rIns="0" bIns="0" rtlCol="0" anchor="t"/>
          <a:lstStyle/>
          <a:p>
            <a:pPr marL="0" indent="0" algn="l">
              <a:lnSpc>
                <a:spcPts val="2750"/>
              </a:lnSpc>
              <a:buNone/>
            </a:pPr>
            <a:r>
              <a:rPr lang="en-US" sz="1700">
                <a:solidFill>
                  <a:srgbClr val="454240"/>
                </a:solidFill>
                <a:latin typeface="DM Sans" pitchFamily="34" charset="0"/>
                <a:ea typeface="DM Sans" pitchFamily="34" charset="-122"/>
                <a:cs typeface="DM Sans" pitchFamily="34" charset="-120"/>
              </a:rPr>
              <a:t>Preliminary data organization, filtering, and basic statistical functions</a:t>
            </a:r>
            <a:endParaRPr lang="en-US" sz="1700"/>
          </a:p>
        </p:txBody>
      </p:sp>
      <p:pic>
        <p:nvPicPr>
          <p:cNvPr id="6" name="Image 1" descr="preencoded.png"/>
          <p:cNvPicPr>
            <a:picLocks noChangeAspect="1"/>
          </p:cNvPicPr>
          <p:nvPr/>
        </p:nvPicPr>
        <p:blipFill>
          <a:blip r:embed="rId4"/>
          <a:stretch>
            <a:fillRect/>
          </a:stretch>
        </p:blipFill>
        <p:spPr>
          <a:xfrm>
            <a:off x="7453193" y="1739384"/>
            <a:ext cx="552212" cy="552212"/>
          </a:xfrm>
          <a:prstGeom prst="rect">
            <a:avLst/>
          </a:prstGeom>
        </p:spPr>
      </p:pic>
      <p:sp>
        <p:nvSpPr>
          <p:cNvPr id="7" name="Text 3"/>
          <p:cNvSpPr/>
          <p:nvPr/>
        </p:nvSpPr>
        <p:spPr>
          <a:xfrm>
            <a:off x="7453193" y="2567702"/>
            <a:ext cx="2761178" cy="345043"/>
          </a:xfrm>
          <a:prstGeom prst="rect">
            <a:avLst/>
          </a:prstGeom>
          <a:noFill/>
          <a:ln/>
        </p:spPr>
        <p:txBody>
          <a:bodyPr wrap="none" lIns="0" tIns="0" rIns="0" bIns="0" rtlCol="0" anchor="t"/>
          <a:lstStyle/>
          <a:p>
            <a:pPr marL="0" indent="0" algn="l">
              <a:lnSpc>
                <a:spcPts val="2700"/>
              </a:lnSpc>
              <a:buNone/>
            </a:pPr>
            <a:r>
              <a:rPr lang="en-US" sz="2150">
                <a:solidFill>
                  <a:srgbClr val="454240"/>
                </a:solidFill>
                <a:latin typeface="Libre Baskerville" pitchFamily="34" charset="0"/>
                <a:ea typeface="Libre Baskerville" pitchFamily="34" charset="-122"/>
                <a:cs typeface="Libre Baskerville" pitchFamily="34" charset="-120"/>
              </a:rPr>
              <a:t>Python Ecosystem</a:t>
            </a:r>
            <a:endParaRPr lang="en-US" sz="2150"/>
          </a:p>
        </p:txBody>
      </p:sp>
      <p:sp>
        <p:nvSpPr>
          <p:cNvPr id="8" name="Text 4"/>
          <p:cNvSpPr/>
          <p:nvPr/>
        </p:nvSpPr>
        <p:spPr>
          <a:xfrm>
            <a:off x="7453193" y="3045262"/>
            <a:ext cx="6404134" cy="1060133"/>
          </a:xfrm>
          <a:prstGeom prst="rect">
            <a:avLst/>
          </a:prstGeom>
          <a:noFill/>
          <a:ln/>
        </p:spPr>
        <p:txBody>
          <a:bodyPr wrap="square" lIns="0" tIns="0" rIns="0" bIns="0" rtlCol="0" anchor="t"/>
          <a:lstStyle/>
          <a:p>
            <a:pPr marL="0" indent="0" algn="l">
              <a:lnSpc>
                <a:spcPts val="2750"/>
              </a:lnSpc>
              <a:buNone/>
            </a:pPr>
            <a:r>
              <a:rPr lang="en-US" sz="1700">
                <a:solidFill>
                  <a:srgbClr val="454240"/>
                </a:solidFill>
                <a:latin typeface="DM Sans" pitchFamily="34" charset="0"/>
                <a:ea typeface="DM Sans" pitchFamily="34" charset="-122"/>
                <a:cs typeface="DM Sans" pitchFamily="34" charset="-120"/>
              </a:rPr>
              <a:t>Pandas for data manipulation, NumPy for numerical operations, and specialized functions for complex transformations</a:t>
            </a:r>
            <a:endParaRPr lang="en-US" sz="1700"/>
          </a:p>
        </p:txBody>
      </p:sp>
      <p:pic>
        <p:nvPicPr>
          <p:cNvPr id="9" name="Image 2" descr="preencoded.png"/>
          <p:cNvPicPr>
            <a:picLocks noChangeAspect="1"/>
          </p:cNvPicPr>
          <p:nvPr/>
        </p:nvPicPr>
        <p:blipFill>
          <a:blip r:embed="rId5"/>
          <a:stretch>
            <a:fillRect/>
          </a:stretch>
        </p:blipFill>
        <p:spPr>
          <a:xfrm>
            <a:off x="773073" y="4657606"/>
            <a:ext cx="552212" cy="552212"/>
          </a:xfrm>
          <a:prstGeom prst="rect">
            <a:avLst/>
          </a:prstGeom>
        </p:spPr>
      </p:pic>
      <p:sp>
        <p:nvSpPr>
          <p:cNvPr id="10" name="Text 5"/>
          <p:cNvSpPr/>
          <p:nvPr/>
        </p:nvSpPr>
        <p:spPr>
          <a:xfrm>
            <a:off x="773073" y="5485924"/>
            <a:ext cx="3178850" cy="345043"/>
          </a:xfrm>
          <a:prstGeom prst="rect">
            <a:avLst/>
          </a:prstGeom>
          <a:noFill/>
          <a:ln/>
        </p:spPr>
        <p:txBody>
          <a:bodyPr wrap="none" lIns="0" tIns="0" rIns="0" bIns="0" rtlCol="0" anchor="t"/>
          <a:lstStyle/>
          <a:p>
            <a:pPr marL="0" indent="0" algn="l">
              <a:lnSpc>
                <a:spcPts val="2700"/>
              </a:lnSpc>
              <a:buNone/>
            </a:pPr>
            <a:r>
              <a:rPr lang="en-US" sz="2150">
                <a:solidFill>
                  <a:srgbClr val="454240"/>
                </a:solidFill>
                <a:latin typeface="Libre Baskerville" pitchFamily="34" charset="0"/>
                <a:ea typeface="Libre Baskerville" pitchFamily="34" charset="-122"/>
                <a:cs typeface="Libre Baskerville" pitchFamily="34" charset="-120"/>
              </a:rPr>
              <a:t>Visualization Libraries</a:t>
            </a:r>
            <a:endParaRPr lang="en-US" sz="2150"/>
          </a:p>
        </p:txBody>
      </p:sp>
      <p:sp>
        <p:nvSpPr>
          <p:cNvPr id="11" name="Text 6"/>
          <p:cNvSpPr/>
          <p:nvPr/>
        </p:nvSpPr>
        <p:spPr>
          <a:xfrm>
            <a:off x="773073" y="5963483"/>
            <a:ext cx="6404015" cy="706755"/>
          </a:xfrm>
          <a:prstGeom prst="rect">
            <a:avLst/>
          </a:prstGeom>
          <a:noFill/>
          <a:ln/>
        </p:spPr>
        <p:txBody>
          <a:bodyPr wrap="square" lIns="0" tIns="0" rIns="0" bIns="0" rtlCol="0" anchor="t"/>
          <a:lstStyle/>
          <a:p>
            <a:pPr marL="0" indent="0" algn="l">
              <a:lnSpc>
                <a:spcPts val="2750"/>
              </a:lnSpc>
              <a:buNone/>
            </a:pPr>
            <a:r>
              <a:rPr lang="en-US" sz="1700">
                <a:solidFill>
                  <a:srgbClr val="454240"/>
                </a:solidFill>
                <a:latin typeface="DM Sans" pitchFamily="34" charset="0"/>
                <a:ea typeface="DM Sans" pitchFamily="34" charset="-122"/>
                <a:cs typeface="DM Sans" pitchFamily="34" charset="-120"/>
              </a:rPr>
              <a:t>Seaborn and Matplotlib for static visualizations, correlation matrices, and distribution analysis</a:t>
            </a:r>
            <a:endParaRPr lang="en-US" sz="1700"/>
          </a:p>
        </p:txBody>
      </p:sp>
      <p:pic>
        <p:nvPicPr>
          <p:cNvPr id="12" name="Image 3" descr="preencoded.png"/>
          <p:cNvPicPr>
            <a:picLocks noChangeAspect="1"/>
          </p:cNvPicPr>
          <p:nvPr/>
        </p:nvPicPr>
        <p:blipFill>
          <a:blip r:embed="rId6"/>
          <a:stretch>
            <a:fillRect/>
          </a:stretch>
        </p:blipFill>
        <p:spPr>
          <a:xfrm>
            <a:off x="7453193" y="4657606"/>
            <a:ext cx="552212" cy="552212"/>
          </a:xfrm>
          <a:prstGeom prst="rect">
            <a:avLst/>
          </a:prstGeom>
        </p:spPr>
      </p:pic>
      <p:sp>
        <p:nvSpPr>
          <p:cNvPr id="13" name="Text 7"/>
          <p:cNvSpPr/>
          <p:nvPr/>
        </p:nvSpPr>
        <p:spPr>
          <a:xfrm>
            <a:off x="7453193" y="5485924"/>
            <a:ext cx="2761178" cy="345043"/>
          </a:xfrm>
          <a:prstGeom prst="rect">
            <a:avLst/>
          </a:prstGeom>
          <a:noFill/>
          <a:ln/>
        </p:spPr>
        <p:txBody>
          <a:bodyPr wrap="none" lIns="0" tIns="0" rIns="0" bIns="0" rtlCol="0" anchor="t"/>
          <a:lstStyle/>
          <a:p>
            <a:pPr marL="0" indent="0" algn="l">
              <a:lnSpc>
                <a:spcPts val="2700"/>
              </a:lnSpc>
              <a:buNone/>
            </a:pPr>
            <a:r>
              <a:rPr lang="en-US" sz="2150">
                <a:solidFill>
                  <a:srgbClr val="454240"/>
                </a:solidFill>
                <a:latin typeface="Libre Baskerville" pitchFamily="34" charset="0"/>
                <a:ea typeface="Libre Baskerville" pitchFamily="34" charset="-122"/>
                <a:cs typeface="Libre Baskerville" pitchFamily="34" charset="-120"/>
              </a:rPr>
              <a:t>Power BI</a:t>
            </a:r>
            <a:endParaRPr lang="en-US" sz="2150"/>
          </a:p>
        </p:txBody>
      </p:sp>
      <p:sp>
        <p:nvSpPr>
          <p:cNvPr id="14" name="Text 8"/>
          <p:cNvSpPr/>
          <p:nvPr/>
        </p:nvSpPr>
        <p:spPr>
          <a:xfrm>
            <a:off x="7453193" y="5963483"/>
            <a:ext cx="6404134" cy="706755"/>
          </a:xfrm>
          <a:prstGeom prst="rect">
            <a:avLst/>
          </a:prstGeom>
          <a:noFill/>
          <a:ln/>
        </p:spPr>
        <p:txBody>
          <a:bodyPr wrap="square" lIns="0" tIns="0" rIns="0" bIns="0" rtlCol="0" anchor="t"/>
          <a:lstStyle/>
          <a:p>
            <a:pPr marL="0" indent="0" algn="l">
              <a:lnSpc>
                <a:spcPts val="2750"/>
              </a:lnSpc>
              <a:buNone/>
            </a:pPr>
            <a:r>
              <a:rPr lang="en-US" sz="1700">
                <a:solidFill>
                  <a:srgbClr val="454240"/>
                </a:solidFill>
                <a:latin typeface="DM Sans" pitchFamily="34" charset="0"/>
                <a:ea typeface="DM Sans" pitchFamily="34" charset="-122"/>
                <a:cs typeface="DM Sans" pitchFamily="34" charset="-120"/>
              </a:rPr>
              <a:t>Optional interactive dashboards for stakeholder exploration and dynamic filtering capabilities</a:t>
            </a:r>
            <a:endParaRPr lang="en-US" sz="1700"/>
          </a:p>
        </p:txBody>
      </p:sp>
      <p:sp>
        <p:nvSpPr>
          <p:cNvPr id="15" name="Text 9"/>
          <p:cNvSpPr/>
          <p:nvPr/>
        </p:nvSpPr>
        <p:spPr>
          <a:xfrm>
            <a:off x="773073" y="6918722"/>
            <a:ext cx="13084254" cy="706755"/>
          </a:xfrm>
          <a:prstGeom prst="rect">
            <a:avLst/>
          </a:prstGeom>
          <a:noFill/>
          <a:ln/>
        </p:spPr>
        <p:txBody>
          <a:bodyPr wrap="square" lIns="0" tIns="0" rIns="0" bIns="0" rtlCol="0" anchor="t"/>
          <a:lstStyle/>
          <a:p>
            <a:pPr marL="0" indent="0" algn="l">
              <a:lnSpc>
                <a:spcPts val="2750"/>
              </a:lnSpc>
              <a:buNone/>
            </a:pPr>
            <a:r>
              <a:rPr lang="en-US" sz="1700">
                <a:solidFill>
                  <a:srgbClr val="454240"/>
                </a:solidFill>
                <a:latin typeface="DM Sans" pitchFamily="34" charset="0"/>
                <a:ea typeface="DM Sans" pitchFamily="34" charset="-122"/>
                <a:cs typeface="DM Sans" pitchFamily="34" charset="-120"/>
              </a:rPr>
              <a:t>Our toolkit combines industry-standard data science technologies optimized for trade data analysis, enabling both rigorous statistical examination and accessible visualization.</a:t>
            </a:r>
            <a:endParaRPr lang="en-US" sz="1700"/>
          </a:p>
        </p:txBody>
      </p:sp>
      <p:pic>
        <p:nvPicPr>
          <p:cNvPr id="16" name="Picture 15">
            <a:extLst>
              <a:ext uri="{FF2B5EF4-FFF2-40B4-BE49-F238E27FC236}">
                <a16:creationId xmlns:a16="http://schemas.microsoft.com/office/drawing/2014/main" id="{CDABBC0F-2EE8-17B2-CF6B-1C3BFFB8231A}"/>
              </a:ext>
            </a:extLst>
          </p:cNvPr>
          <p:cNvPicPr>
            <a:picLocks noChangeAspect="1"/>
          </p:cNvPicPr>
          <p:nvPr/>
        </p:nvPicPr>
        <p:blipFill>
          <a:blip r:embed="rId7"/>
          <a:stretch>
            <a:fillRect/>
          </a:stretch>
        </p:blipFill>
        <p:spPr>
          <a:xfrm>
            <a:off x="12494292" y="7272099"/>
            <a:ext cx="2025271" cy="87524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18755" y="407551"/>
            <a:ext cx="8918138" cy="463153"/>
          </a:xfrm>
          <a:prstGeom prst="rect">
            <a:avLst/>
          </a:prstGeom>
          <a:noFill/>
          <a:ln/>
        </p:spPr>
        <p:txBody>
          <a:bodyPr wrap="none" lIns="0" tIns="0" rIns="0" bIns="0" rtlCol="0" anchor="t"/>
          <a:lstStyle/>
          <a:p>
            <a:pPr marL="0" indent="0" algn="l">
              <a:lnSpc>
                <a:spcPts val="3600"/>
              </a:lnSpc>
              <a:buNone/>
            </a:pPr>
            <a:r>
              <a:rPr lang="en-US" sz="2900">
                <a:solidFill>
                  <a:srgbClr val="5C4E3D"/>
                </a:solidFill>
                <a:latin typeface="Libre Baskerville" pitchFamily="34" charset="0"/>
                <a:ea typeface="Libre Baskerville" pitchFamily="34" charset="-122"/>
                <a:cs typeface="Libre Baskerville" pitchFamily="34" charset="-120"/>
              </a:rPr>
              <a:t>Burkina Faso Gold Export Analysis (2018-2024)</a:t>
            </a:r>
            <a:endParaRPr lang="en-US" sz="2900"/>
          </a:p>
        </p:txBody>
      </p:sp>
      <p:sp>
        <p:nvSpPr>
          <p:cNvPr id="4" name="Text 1"/>
          <p:cNvSpPr/>
          <p:nvPr/>
        </p:nvSpPr>
        <p:spPr>
          <a:xfrm>
            <a:off x="8898969" y="1241108"/>
            <a:ext cx="1852732" cy="231577"/>
          </a:xfrm>
          <a:prstGeom prst="rect">
            <a:avLst/>
          </a:prstGeom>
          <a:noFill/>
          <a:ln/>
        </p:spPr>
        <p:txBody>
          <a:bodyPr wrap="none" lIns="0" tIns="0" rIns="0" bIns="0" rtlCol="0" anchor="t"/>
          <a:lstStyle/>
          <a:p>
            <a:pPr marL="0" indent="0" algn="l">
              <a:lnSpc>
                <a:spcPts val="1800"/>
              </a:lnSpc>
              <a:buNone/>
            </a:pPr>
            <a:r>
              <a:rPr lang="en-US" sz="1450">
                <a:solidFill>
                  <a:srgbClr val="5C4E3D"/>
                </a:solidFill>
                <a:latin typeface="Libre Baskerville" pitchFamily="34" charset="0"/>
                <a:ea typeface="Libre Baskerville" pitchFamily="34" charset="-122"/>
                <a:cs typeface="Libre Baskerville" pitchFamily="34" charset="-120"/>
              </a:rPr>
              <a:t>Key Observations</a:t>
            </a:r>
            <a:endParaRPr lang="en-US" sz="1450"/>
          </a:p>
        </p:txBody>
      </p:sp>
      <p:sp>
        <p:nvSpPr>
          <p:cNvPr id="5" name="Text 2"/>
          <p:cNvSpPr/>
          <p:nvPr/>
        </p:nvSpPr>
        <p:spPr>
          <a:xfrm>
            <a:off x="8898969" y="1620798"/>
            <a:ext cx="5220176" cy="237173"/>
          </a:xfrm>
          <a:prstGeom prst="rect">
            <a:avLst/>
          </a:prstGeom>
          <a:noFill/>
          <a:ln/>
        </p:spPr>
        <p:txBody>
          <a:bodyPr wrap="none" lIns="0" tIns="0" rIns="0" bIns="0" rtlCol="0" anchor="t"/>
          <a:lstStyle/>
          <a:p>
            <a:pPr marL="342900" indent="-342900" algn="l">
              <a:lnSpc>
                <a:spcPts val="1850"/>
              </a:lnSpc>
              <a:buSzPct val="100000"/>
              <a:buChar char="•"/>
            </a:pPr>
            <a:r>
              <a:rPr lang="en-US" sz="1150">
                <a:solidFill>
                  <a:srgbClr val="454240"/>
                </a:solidFill>
                <a:latin typeface="DM Sans" pitchFamily="34" charset="0"/>
                <a:ea typeface="DM Sans" pitchFamily="34" charset="-122"/>
                <a:cs typeface="DM Sans" pitchFamily="34" charset="-120"/>
              </a:rPr>
              <a:t>Significant export growth (107%) from 2018 to 2022</a:t>
            </a:r>
            <a:endParaRPr lang="en-US" sz="1150"/>
          </a:p>
        </p:txBody>
      </p:sp>
      <p:sp>
        <p:nvSpPr>
          <p:cNvPr id="6" name="Text 3"/>
          <p:cNvSpPr/>
          <p:nvPr/>
        </p:nvSpPr>
        <p:spPr>
          <a:xfrm>
            <a:off x="8898969" y="1909763"/>
            <a:ext cx="5220176" cy="237173"/>
          </a:xfrm>
          <a:prstGeom prst="rect">
            <a:avLst/>
          </a:prstGeom>
          <a:noFill/>
          <a:ln/>
        </p:spPr>
        <p:txBody>
          <a:bodyPr wrap="none" lIns="0" tIns="0" rIns="0" bIns="0" rtlCol="0" anchor="t"/>
          <a:lstStyle/>
          <a:p>
            <a:pPr marL="342900" indent="-342900" algn="l">
              <a:lnSpc>
                <a:spcPts val="1850"/>
              </a:lnSpc>
              <a:buSzPct val="100000"/>
              <a:buChar char="•"/>
            </a:pPr>
            <a:r>
              <a:rPr lang="en-US" sz="1150">
                <a:solidFill>
                  <a:srgbClr val="454240"/>
                </a:solidFill>
                <a:latin typeface="DM Sans" pitchFamily="34" charset="0"/>
                <a:ea typeface="DM Sans" pitchFamily="34" charset="-122"/>
                <a:cs typeface="DM Sans" pitchFamily="34" charset="-120"/>
              </a:rPr>
              <a:t>Dramatic spike in 2021-2022 during global supply chain disruptions</a:t>
            </a:r>
            <a:endParaRPr lang="en-US" sz="1150"/>
          </a:p>
        </p:txBody>
      </p:sp>
      <p:sp>
        <p:nvSpPr>
          <p:cNvPr id="7" name="Text 4"/>
          <p:cNvSpPr/>
          <p:nvPr/>
        </p:nvSpPr>
        <p:spPr>
          <a:xfrm>
            <a:off x="8898969" y="2198727"/>
            <a:ext cx="5220176" cy="237173"/>
          </a:xfrm>
          <a:prstGeom prst="rect">
            <a:avLst/>
          </a:prstGeom>
          <a:noFill/>
          <a:ln/>
        </p:spPr>
        <p:txBody>
          <a:bodyPr wrap="none" lIns="0" tIns="0" rIns="0" bIns="0" rtlCol="0" anchor="t"/>
          <a:lstStyle/>
          <a:p>
            <a:pPr marL="342900" indent="-342900" algn="l">
              <a:lnSpc>
                <a:spcPts val="1850"/>
              </a:lnSpc>
              <a:buSzPct val="100000"/>
              <a:buChar char="•"/>
            </a:pPr>
            <a:r>
              <a:rPr lang="en-US" sz="1150">
                <a:solidFill>
                  <a:srgbClr val="454240"/>
                </a:solidFill>
                <a:latin typeface="DM Sans" pitchFamily="34" charset="0"/>
                <a:ea typeface="DM Sans" pitchFamily="34" charset="-122"/>
                <a:cs typeface="DM Sans" pitchFamily="34" charset="-120"/>
              </a:rPr>
              <a:t>HS 710812 (unwrought gold) comprises 94% of exports</a:t>
            </a:r>
            <a:endParaRPr lang="en-US" sz="1150"/>
          </a:p>
        </p:txBody>
      </p:sp>
      <p:sp>
        <p:nvSpPr>
          <p:cNvPr id="8" name="Text 5"/>
          <p:cNvSpPr/>
          <p:nvPr/>
        </p:nvSpPr>
        <p:spPr>
          <a:xfrm>
            <a:off x="8898969" y="2487692"/>
            <a:ext cx="5220176" cy="474345"/>
          </a:xfrm>
          <a:prstGeom prst="rect">
            <a:avLst/>
          </a:prstGeom>
          <a:noFill/>
          <a:ln/>
        </p:spPr>
        <p:txBody>
          <a:bodyPr wrap="square" lIns="0" tIns="0" rIns="0" bIns="0" rtlCol="0" anchor="t"/>
          <a:lstStyle/>
          <a:p>
            <a:pPr marL="342900" indent="-342900" algn="l">
              <a:lnSpc>
                <a:spcPts val="1850"/>
              </a:lnSpc>
              <a:buSzPct val="100000"/>
              <a:buChar char="•"/>
            </a:pPr>
            <a:r>
              <a:rPr lang="en-US" sz="1150">
                <a:solidFill>
                  <a:srgbClr val="454240"/>
                </a:solidFill>
                <a:latin typeface="DM Sans" pitchFamily="34" charset="0"/>
                <a:ea typeface="DM Sans" pitchFamily="34" charset="-122"/>
                <a:cs typeface="DM Sans" pitchFamily="34" charset="-120"/>
              </a:rPr>
              <a:t>Recent decline possibly linked to security concerns and changing trade relationships</a:t>
            </a:r>
            <a:endParaRPr lang="en-US" sz="1150"/>
          </a:p>
        </p:txBody>
      </p:sp>
      <p:pic>
        <p:nvPicPr>
          <p:cNvPr id="9" name="Image 1" descr="preencoded.png"/>
          <p:cNvPicPr>
            <a:picLocks noChangeAspect="1"/>
          </p:cNvPicPr>
          <p:nvPr/>
        </p:nvPicPr>
        <p:blipFill>
          <a:blip r:embed="rId3"/>
          <a:stretch>
            <a:fillRect/>
          </a:stretch>
        </p:blipFill>
        <p:spPr>
          <a:xfrm>
            <a:off x="8898969" y="3013829"/>
            <a:ext cx="5220176" cy="5220176"/>
          </a:xfrm>
          <a:prstGeom prst="rect">
            <a:avLst/>
          </a:prstGeom>
        </p:spPr>
      </p:pic>
      <p:pic>
        <p:nvPicPr>
          <p:cNvPr id="10" name="Picture 9" descr="A graph with numbers and lines&#10;&#10;AI-generated content may be incorrect.">
            <a:extLst>
              <a:ext uri="{FF2B5EF4-FFF2-40B4-BE49-F238E27FC236}">
                <a16:creationId xmlns:a16="http://schemas.microsoft.com/office/drawing/2014/main" id="{0A914B9E-BE7D-C2A8-DBCD-CF9274C1884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754" y="1472684"/>
            <a:ext cx="8280769" cy="4759673"/>
          </a:xfrm>
          <a:prstGeom prst="rect">
            <a:avLst/>
          </a:prstGeom>
          <a:noFill/>
          <a:ln>
            <a:noFill/>
          </a:ln>
        </p:spPr>
      </p:pic>
      <p:pic>
        <p:nvPicPr>
          <p:cNvPr id="3" name="Picture 2">
            <a:extLst>
              <a:ext uri="{FF2B5EF4-FFF2-40B4-BE49-F238E27FC236}">
                <a16:creationId xmlns:a16="http://schemas.microsoft.com/office/drawing/2014/main" id="{85228D14-B24D-8BD3-C839-67AD088C2E18}"/>
              </a:ext>
            </a:extLst>
          </p:cNvPr>
          <p:cNvPicPr>
            <a:picLocks noChangeAspect="1"/>
          </p:cNvPicPr>
          <p:nvPr/>
        </p:nvPicPr>
        <p:blipFill>
          <a:blip r:embed="rId5"/>
          <a:stretch>
            <a:fillRect/>
          </a:stretch>
        </p:blipFill>
        <p:spPr>
          <a:xfrm>
            <a:off x="14119145" y="7683500"/>
            <a:ext cx="390814" cy="5461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39948" y="424220"/>
            <a:ext cx="9159478" cy="482203"/>
          </a:xfrm>
          <a:prstGeom prst="rect">
            <a:avLst/>
          </a:prstGeom>
          <a:noFill/>
          <a:ln/>
        </p:spPr>
        <p:txBody>
          <a:bodyPr wrap="none" lIns="0" tIns="0" rIns="0" bIns="0" rtlCol="0" anchor="t"/>
          <a:lstStyle/>
          <a:p>
            <a:pPr marL="0" indent="0" algn="l">
              <a:lnSpc>
                <a:spcPts val="3750"/>
              </a:lnSpc>
              <a:buNone/>
            </a:pPr>
            <a:r>
              <a:rPr lang="en-US" sz="3000">
                <a:solidFill>
                  <a:srgbClr val="5C4E3D"/>
                </a:solidFill>
                <a:latin typeface="Libre Baskerville" pitchFamily="34" charset="0"/>
                <a:ea typeface="Libre Baskerville" pitchFamily="34" charset="-122"/>
                <a:cs typeface="Libre Baskerville" pitchFamily="34" charset="-120"/>
              </a:rPr>
              <a:t>South Africa Gold Export Analysis (2018-2024)</a:t>
            </a:r>
            <a:endParaRPr lang="en-US" sz="3000"/>
          </a:p>
        </p:txBody>
      </p:sp>
      <p:sp>
        <p:nvSpPr>
          <p:cNvPr id="4" name="Text 1"/>
          <p:cNvSpPr/>
          <p:nvPr/>
        </p:nvSpPr>
        <p:spPr>
          <a:xfrm>
            <a:off x="8903613" y="1291947"/>
            <a:ext cx="2143958" cy="241102"/>
          </a:xfrm>
          <a:prstGeom prst="rect">
            <a:avLst/>
          </a:prstGeom>
          <a:noFill/>
          <a:ln/>
        </p:spPr>
        <p:txBody>
          <a:bodyPr wrap="none" lIns="0" tIns="0" rIns="0" bIns="0" rtlCol="0" anchor="t"/>
          <a:lstStyle/>
          <a:p>
            <a:pPr marL="0" indent="0" algn="l">
              <a:lnSpc>
                <a:spcPts val="1850"/>
              </a:lnSpc>
              <a:buNone/>
            </a:pPr>
            <a:r>
              <a:rPr lang="en-US" sz="1500">
                <a:solidFill>
                  <a:srgbClr val="5C4E3D"/>
                </a:solidFill>
                <a:latin typeface="Libre Baskerville" pitchFamily="34" charset="0"/>
                <a:ea typeface="Libre Baskerville" pitchFamily="34" charset="-122"/>
                <a:cs typeface="Libre Baskerville" pitchFamily="34" charset="-120"/>
              </a:rPr>
              <a:t>Comparative Analysis</a:t>
            </a:r>
            <a:endParaRPr lang="en-US" sz="1500"/>
          </a:p>
        </p:txBody>
      </p:sp>
      <p:sp>
        <p:nvSpPr>
          <p:cNvPr id="5" name="Text 2"/>
          <p:cNvSpPr/>
          <p:nvPr/>
        </p:nvSpPr>
        <p:spPr>
          <a:xfrm>
            <a:off x="8903613" y="1687235"/>
            <a:ext cx="5194459" cy="246817"/>
          </a:xfrm>
          <a:prstGeom prst="rect">
            <a:avLst/>
          </a:prstGeom>
          <a:noFill/>
          <a:ln/>
        </p:spPr>
        <p:txBody>
          <a:bodyPr wrap="none" lIns="0" tIns="0" rIns="0" bIns="0" rtlCol="0" anchor="t"/>
          <a:lstStyle/>
          <a:p>
            <a:pPr marL="342900" indent="-342900" algn="l">
              <a:lnSpc>
                <a:spcPts val="1900"/>
              </a:lnSpc>
              <a:buSzPct val="100000"/>
              <a:buChar char="•"/>
            </a:pPr>
            <a:r>
              <a:rPr lang="en-US" sz="1200">
                <a:solidFill>
                  <a:srgbClr val="454240"/>
                </a:solidFill>
                <a:latin typeface="DM Sans" pitchFamily="34" charset="0"/>
                <a:ea typeface="DM Sans" pitchFamily="34" charset="-122"/>
                <a:cs typeface="DM Sans" pitchFamily="34" charset="-120"/>
              </a:rPr>
              <a:t>More stable export profile than Burkina Faso</a:t>
            </a:r>
            <a:endParaRPr lang="en-US" sz="1200"/>
          </a:p>
        </p:txBody>
      </p:sp>
      <p:sp>
        <p:nvSpPr>
          <p:cNvPr id="6" name="Text 3"/>
          <p:cNvSpPr/>
          <p:nvPr/>
        </p:nvSpPr>
        <p:spPr>
          <a:xfrm>
            <a:off x="8903613" y="1987987"/>
            <a:ext cx="5194459" cy="246817"/>
          </a:xfrm>
          <a:prstGeom prst="rect">
            <a:avLst/>
          </a:prstGeom>
          <a:noFill/>
          <a:ln/>
        </p:spPr>
        <p:txBody>
          <a:bodyPr wrap="none" lIns="0" tIns="0" rIns="0" bIns="0" rtlCol="0" anchor="t"/>
          <a:lstStyle/>
          <a:p>
            <a:pPr marL="342900" indent="-342900" algn="l">
              <a:lnSpc>
                <a:spcPts val="1900"/>
              </a:lnSpc>
              <a:buSzPct val="100000"/>
              <a:buChar char="•"/>
            </a:pPr>
            <a:r>
              <a:rPr lang="en-US" sz="1200">
                <a:solidFill>
                  <a:srgbClr val="454240"/>
                </a:solidFill>
                <a:latin typeface="DM Sans" pitchFamily="34" charset="0"/>
                <a:ea typeface="DM Sans" pitchFamily="34" charset="-122"/>
                <a:cs typeface="DM Sans" pitchFamily="34" charset="-120"/>
              </a:rPr>
              <a:t>Decline of 82.5% from 2019 peak to 2024</a:t>
            </a:r>
            <a:endParaRPr lang="en-US" sz="1200"/>
          </a:p>
        </p:txBody>
      </p:sp>
      <p:sp>
        <p:nvSpPr>
          <p:cNvPr id="7" name="Text 4"/>
          <p:cNvSpPr/>
          <p:nvPr/>
        </p:nvSpPr>
        <p:spPr>
          <a:xfrm>
            <a:off x="8903613" y="2288738"/>
            <a:ext cx="5194459" cy="493633"/>
          </a:xfrm>
          <a:prstGeom prst="rect">
            <a:avLst/>
          </a:prstGeom>
          <a:noFill/>
          <a:ln/>
        </p:spPr>
        <p:txBody>
          <a:bodyPr wrap="square" lIns="0" tIns="0" rIns="0" bIns="0" rtlCol="0" anchor="t"/>
          <a:lstStyle/>
          <a:p>
            <a:pPr marL="342900" indent="-342900" algn="l">
              <a:lnSpc>
                <a:spcPts val="1900"/>
              </a:lnSpc>
              <a:buSzPct val="100000"/>
              <a:buChar char="•"/>
            </a:pPr>
            <a:r>
              <a:rPr lang="en-US" sz="1200">
                <a:solidFill>
                  <a:srgbClr val="454240"/>
                </a:solidFill>
                <a:latin typeface="DM Sans" pitchFamily="34" charset="0"/>
                <a:ea typeface="DM Sans" pitchFamily="34" charset="-122"/>
                <a:cs typeface="DM Sans" pitchFamily="34" charset="-120"/>
              </a:rPr>
              <a:t>More diversified product mix: 62% HS 710812 (unwrought) and 37% HS 710813 (semi-manufactured)</a:t>
            </a:r>
            <a:endParaRPr lang="en-US" sz="1200"/>
          </a:p>
        </p:txBody>
      </p:sp>
      <p:sp>
        <p:nvSpPr>
          <p:cNvPr id="8" name="Text 5"/>
          <p:cNvSpPr/>
          <p:nvPr/>
        </p:nvSpPr>
        <p:spPr>
          <a:xfrm>
            <a:off x="8903613" y="2836307"/>
            <a:ext cx="5194459" cy="246817"/>
          </a:xfrm>
          <a:prstGeom prst="rect">
            <a:avLst/>
          </a:prstGeom>
          <a:noFill/>
          <a:ln/>
        </p:spPr>
        <p:txBody>
          <a:bodyPr wrap="none" lIns="0" tIns="0" rIns="0" bIns="0" rtlCol="0" anchor="t"/>
          <a:lstStyle/>
          <a:p>
            <a:pPr marL="342900" indent="-342900" algn="l">
              <a:lnSpc>
                <a:spcPts val="1900"/>
              </a:lnSpc>
              <a:buSzPct val="100000"/>
              <a:buChar char="•"/>
            </a:pPr>
            <a:r>
              <a:rPr lang="en-US" sz="1200">
                <a:solidFill>
                  <a:srgbClr val="454240"/>
                </a:solidFill>
                <a:latin typeface="DM Sans" pitchFamily="34" charset="0"/>
                <a:ea typeface="DM Sans" pitchFamily="34" charset="-122"/>
                <a:cs typeface="DM Sans" pitchFamily="34" charset="-120"/>
              </a:rPr>
              <a:t>Less volatile response to global events</a:t>
            </a:r>
            <a:endParaRPr lang="en-US" sz="1200"/>
          </a:p>
        </p:txBody>
      </p:sp>
      <p:pic>
        <p:nvPicPr>
          <p:cNvPr id="9" name="Image 1" descr="preencoded.png"/>
          <p:cNvPicPr>
            <a:picLocks noChangeAspect="1"/>
          </p:cNvPicPr>
          <p:nvPr/>
        </p:nvPicPr>
        <p:blipFill>
          <a:blip r:embed="rId3"/>
          <a:stretch>
            <a:fillRect/>
          </a:stretch>
        </p:blipFill>
        <p:spPr>
          <a:xfrm>
            <a:off x="8903612" y="3035141"/>
            <a:ext cx="5194459" cy="5194459"/>
          </a:xfrm>
          <a:prstGeom prst="rect">
            <a:avLst/>
          </a:prstGeom>
        </p:spPr>
      </p:pic>
      <p:pic>
        <p:nvPicPr>
          <p:cNvPr id="10" name="Picture 9" descr="A graph with numbers and lines&#10;&#10;AI-generated content may be incorrect.">
            <a:extLst>
              <a:ext uri="{FF2B5EF4-FFF2-40B4-BE49-F238E27FC236}">
                <a16:creationId xmlns:a16="http://schemas.microsoft.com/office/drawing/2014/main" id="{0824B9D0-2FBC-9AEA-F0E2-6274CED3D144}"/>
              </a:ext>
            </a:extLst>
          </p:cNvPr>
          <p:cNvPicPr>
            <a:picLocks noChangeAspect="1"/>
          </p:cNvPicPr>
          <p:nvPr/>
        </p:nvPicPr>
        <p:blipFill>
          <a:blip r:embed="rId4"/>
          <a:stretch>
            <a:fillRect/>
          </a:stretch>
        </p:blipFill>
        <p:spPr>
          <a:xfrm>
            <a:off x="406492" y="1412497"/>
            <a:ext cx="8306928" cy="4952207"/>
          </a:xfrm>
          <a:prstGeom prst="rect">
            <a:avLst/>
          </a:prstGeom>
        </p:spPr>
      </p:pic>
      <p:pic>
        <p:nvPicPr>
          <p:cNvPr id="3" name="Picture 2">
            <a:extLst>
              <a:ext uri="{FF2B5EF4-FFF2-40B4-BE49-F238E27FC236}">
                <a16:creationId xmlns:a16="http://schemas.microsoft.com/office/drawing/2014/main" id="{54F5956E-8879-1122-792D-75DBE82C1F6C}"/>
              </a:ext>
            </a:extLst>
          </p:cNvPr>
          <p:cNvPicPr>
            <a:picLocks noChangeAspect="1"/>
          </p:cNvPicPr>
          <p:nvPr/>
        </p:nvPicPr>
        <p:blipFill>
          <a:blip r:embed="rId5"/>
          <a:stretch>
            <a:fillRect/>
          </a:stretch>
        </p:blipFill>
        <p:spPr>
          <a:xfrm>
            <a:off x="14098071" y="7215498"/>
            <a:ext cx="392155" cy="8951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11279" y="560308"/>
            <a:ext cx="9138523" cy="634960"/>
          </a:xfrm>
          <a:prstGeom prst="rect">
            <a:avLst/>
          </a:prstGeom>
          <a:noFill/>
          <a:ln/>
        </p:spPr>
        <p:txBody>
          <a:bodyPr wrap="none" lIns="0" tIns="0" rIns="0" bIns="0" rtlCol="0" anchor="t"/>
          <a:lstStyle/>
          <a:p>
            <a:pPr marL="0" indent="0" algn="l">
              <a:lnSpc>
                <a:spcPts val="5000"/>
              </a:lnSpc>
              <a:buNone/>
            </a:pPr>
            <a:r>
              <a:rPr lang="en-US" sz="4000">
                <a:solidFill>
                  <a:srgbClr val="5C4E3D"/>
                </a:solidFill>
                <a:latin typeface="Libre Baskerville" pitchFamily="34" charset="0"/>
                <a:ea typeface="Libre Baskerville" pitchFamily="34" charset="-122"/>
                <a:cs typeface="Libre Baskerville" pitchFamily="34" charset="-120"/>
              </a:rPr>
              <a:t>Combined Monthly Trend Analysis</a:t>
            </a:r>
            <a:endParaRPr lang="en-US" sz="4000"/>
          </a:p>
        </p:txBody>
      </p:sp>
      <p:sp>
        <p:nvSpPr>
          <p:cNvPr id="3" name="Shape 1"/>
          <p:cNvSpPr/>
          <p:nvPr/>
        </p:nvSpPr>
        <p:spPr>
          <a:xfrm>
            <a:off x="7303770" y="1601629"/>
            <a:ext cx="22860" cy="6067663"/>
          </a:xfrm>
          <a:prstGeom prst="roundRect">
            <a:avLst>
              <a:gd name="adj" fmla="val 373402"/>
            </a:avLst>
          </a:prstGeom>
          <a:solidFill>
            <a:srgbClr val="DDD3BA"/>
          </a:solidFill>
          <a:ln/>
        </p:spPr>
        <p:txBody>
          <a:bodyPr/>
          <a:lstStyle/>
          <a:p>
            <a:endParaRPr lang="en-IN"/>
          </a:p>
        </p:txBody>
      </p:sp>
      <p:sp>
        <p:nvSpPr>
          <p:cNvPr id="28" name="Text 26"/>
          <p:cNvSpPr/>
          <p:nvPr/>
        </p:nvSpPr>
        <p:spPr>
          <a:xfrm>
            <a:off x="711279" y="6482953"/>
            <a:ext cx="5587841" cy="650319"/>
          </a:xfrm>
          <a:prstGeom prst="rect">
            <a:avLst/>
          </a:prstGeom>
          <a:noFill/>
          <a:ln/>
        </p:spPr>
        <p:txBody>
          <a:bodyPr wrap="square" lIns="0" tIns="0" rIns="0" bIns="0" rtlCol="0" anchor="t"/>
          <a:lstStyle/>
          <a:p>
            <a:pPr marL="0" indent="0" algn="r">
              <a:lnSpc>
                <a:spcPts val="2550"/>
              </a:lnSpc>
              <a:buNone/>
            </a:pPr>
            <a:endParaRPr lang="en-US" sz="1600"/>
          </a:p>
        </p:txBody>
      </p:sp>
      <p:pic>
        <p:nvPicPr>
          <p:cNvPr id="1026" name="Picture 2">
            <a:extLst>
              <a:ext uri="{FF2B5EF4-FFF2-40B4-BE49-F238E27FC236}">
                <a16:creationId xmlns:a16="http://schemas.microsoft.com/office/drawing/2014/main" id="{CCB2FAA4-090F-DD8B-BF74-14DC1AAB7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911" y="1413209"/>
            <a:ext cx="12513832" cy="60840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4CFC527-62F1-E1CA-753E-2C622D3DBBF3}"/>
              </a:ext>
            </a:extLst>
          </p:cNvPr>
          <p:cNvPicPr>
            <a:picLocks noChangeAspect="1"/>
          </p:cNvPicPr>
          <p:nvPr/>
        </p:nvPicPr>
        <p:blipFill>
          <a:blip r:embed="rId4"/>
          <a:stretch>
            <a:fillRect/>
          </a:stretch>
        </p:blipFill>
        <p:spPr>
          <a:xfrm>
            <a:off x="12745039" y="7497297"/>
            <a:ext cx="1866900" cy="7112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TotalTime>
  <Words>1511</Words>
  <Application>Microsoft Office PowerPoint</Application>
  <PresentationFormat>Custom</PresentationFormat>
  <Paragraphs>229</Paragraphs>
  <Slides>25</Slides>
  <Notes>25</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Nishanth Nallolla</cp:lastModifiedBy>
  <cp:revision>24</cp:revision>
  <dcterms:created xsi:type="dcterms:W3CDTF">2025-07-07T13:24:19Z</dcterms:created>
  <dcterms:modified xsi:type="dcterms:W3CDTF">2025-07-10T13:37:00Z</dcterms:modified>
</cp:coreProperties>
</file>